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284" r:id="rId4"/>
    <p:sldId id="269" r:id="rId5"/>
    <p:sldId id="256" r:id="rId6"/>
    <p:sldId id="291" r:id="rId7"/>
    <p:sldId id="295" r:id="rId8"/>
    <p:sldId id="296" r:id="rId9"/>
    <p:sldId id="297" r:id="rId10"/>
    <p:sldId id="292" r:id="rId11"/>
    <p:sldId id="293" r:id="rId12"/>
    <p:sldId id="294" r:id="rId13"/>
    <p:sldId id="298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7" r:id="rId22"/>
    <p:sldId id="30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3E1"/>
    <a:srgbClr val="C3C1C4"/>
    <a:srgbClr val="C7C8CA"/>
    <a:srgbClr val="EAEBED"/>
    <a:srgbClr val="E9E9E9"/>
    <a:srgbClr val="5F5F5D"/>
    <a:srgbClr val="DFD8C7"/>
    <a:srgbClr val="7C7C7A"/>
    <a:srgbClr val="E6E5E3"/>
    <a:srgbClr val="E5E2E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000" autoAdjust="0"/>
  </p:normalViewPr>
  <p:slideViewPr>
    <p:cSldViewPr snapToGrid="0" showGuides="1">
      <p:cViewPr varScale="1">
        <p:scale>
          <a:sx n="68" d="100"/>
          <a:sy n="68" d="100"/>
        </p:scale>
        <p:origin x="78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D0E4-191E-4D0B-9507-F1CD21D826BC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A1FFD-0ED2-45FB-984B-92ABD63F20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0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이미 커리큘럼상에서 명시 하듯이</a:t>
            </a:r>
            <a:r>
              <a:rPr lang="en-US" altLang="ko-KR" dirty="0"/>
              <a:t>, </a:t>
            </a:r>
            <a:r>
              <a:rPr lang="ko-KR" altLang="en-US" dirty="0"/>
              <a:t>딥러닝 기반의 이미지 및 객체 인식 기술 습득이</a:t>
            </a:r>
            <a:r>
              <a:rPr lang="en-US" altLang="ko-KR" dirty="0"/>
              <a:t>, </a:t>
            </a:r>
            <a:r>
              <a:rPr lang="ko-KR" altLang="en-US" dirty="0"/>
              <a:t>본 프로젝트의 배경입니다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프로젝트의 목표는 최적의 객체 탐지 모델 선정 </a:t>
            </a:r>
            <a:r>
              <a:rPr lang="en-US" altLang="ko-KR" dirty="0"/>
              <a:t>(YOLO vs Faster R-CNN) </a:t>
            </a:r>
            <a:r>
              <a:rPr lang="ko-KR" altLang="en-US" dirty="0"/>
              <a:t>과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 튜닝을 통한 모델 강건성</a:t>
            </a:r>
            <a:r>
              <a:rPr lang="en-US" altLang="ko-KR" dirty="0"/>
              <a:t>(Robustness) </a:t>
            </a:r>
            <a:r>
              <a:rPr lang="ko-KR" altLang="en-US" dirty="0"/>
              <a:t>향상이라는 </a:t>
            </a:r>
            <a:r>
              <a:rPr lang="en-US" altLang="ko-KR" dirty="0"/>
              <a:t>2</a:t>
            </a:r>
            <a:r>
              <a:rPr lang="ko-KR" altLang="en-US" dirty="0"/>
              <a:t>가지를 삼았습니다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이를 위해서 </a:t>
            </a:r>
            <a:r>
              <a:rPr lang="en-US" altLang="ko-KR" dirty="0"/>
              <a:t>baseline </a:t>
            </a:r>
            <a:r>
              <a:rPr lang="ko-KR" altLang="en-US" dirty="0"/>
              <a:t>지표 확인과</a:t>
            </a:r>
            <a:r>
              <a:rPr lang="en-US" altLang="ko-KR" dirty="0"/>
              <a:t>, </a:t>
            </a:r>
            <a:r>
              <a:rPr lang="ko-KR" altLang="en-US" dirty="0"/>
              <a:t>데이터셋 정의</a:t>
            </a:r>
            <a:r>
              <a:rPr lang="en-US" altLang="ko-KR" dirty="0"/>
              <a:t>,  </a:t>
            </a:r>
            <a:r>
              <a:rPr lang="ko-KR" altLang="en-US" dirty="0"/>
              <a:t>데이터 분석과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그리고 모델 튜닝과 배포 연습 </a:t>
            </a:r>
            <a:r>
              <a:rPr lang="en-US" altLang="ko-KR" dirty="0"/>
              <a:t>(</a:t>
            </a:r>
            <a:r>
              <a:rPr lang="ko-KR" altLang="en-US" dirty="0"/>
              <a:t>시연</a:t>
            </a:r>
            <a:r>
              <a:rPr lang="en-US" altLang="ko-KR" dirty="0"/>
              <a:t>) </a:t>
            </a:r>
            <a:r>
              <a:rPr lang="ko-KR" altLang="en-US" dirty="0"/>
              <a:t>까지를 팀내 과제로 선정 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 startAt="3"/>
            </a:pPr>
            <a:r>
              <a:rPr lang="ko-KR" altLang="en-US" dirty="0"/>
              <a:t>본 프로젝트를 통해서 실무적 지식을 배우고</a:t>
            </a:r>
            <a:r>
              <a:rPr lang="en-US" altLang="ko-KR" dirty="0"/>
              <a:t>,  </a:t>
            </a:r>
            <a:r>
              <a:rPr lang="ko-KR" altLang="en-US" dirty="0"/>
              <a:t> 교과서적인 </a:t>
            </a:r>
            <a:r>
              <a:rPr lang="en-US" altLang="ko-KR" dirty="0"/>
              <a:t>procedure </a:t>
            </a:r>
            <a:r>
              <a:rPr lang="ko-KR" altLang="en-US" dirty="0"/>
              <a:t>보다는 프로젝트를 통한 다양한 기술 습득을 기대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팀내 </a:t>
            </a:r>
            <a:r>
              <a:rPr lang="en-US" altLang="ko-KR" dirty="0"/>
              <a:t>collaboration</a:t>
            </a:r>
            <a:r>
              <a:rPr lang="ko-KR" altLang="en-US" dirty="0"/>
              <a:t> 관련 </a:t>
            </a:r>
            <a:r>
              <a:rPr lang="en-US" altLang="ko-KR" dirty="0"/>
              <a:t>tool</a:t>
            </a:r>
            <a:r>
              <a:rPr lang="ko-KR" altLang="en-US" dirty="0"/>
              <a:t>과 소프트 스킬을 익힐 수 있고</a:t>
            </a:r>
            <a:r>
              <a:rPr lang="en-US" altLang="ko-KR" dirty="0"/>
              <a:t>, </a:t>
            </a:r>
            <a:r>
              <a:rPr lang="ko-KR" altLang="en-US" dirty="0"/>
              <a:t>또한 여타 관련 기술을 배울 것으로 기대  </a:t>
            </a:r>
            <a:r>
              <a:rPr lang="en-US" altLang="ko-KR" dirty="0"/>
              <a:t>(</a:t>
            </a:r>
            <a:r>
              <a:rPr lang="ko-KR" altLang="en-US" dirty="0"/>
              <a:t>실제로 </a:t>
            </a:r>
            <a:r>
              <a:rPr lang="en-US" altLang="ko-KR" dirty="0" err="1"/>
              <a:t>github</a:t>
            </a:r>
            <a:r>
              <a:rPr lang="ko-KR" altLang="en-US" dirty="0"/>
              <a:t>와 </a:t>
            </a:r>
            <a:r>
              <a:rPr lang="en-US" altLang="ko-KR" dirty="0" err="1"/>
              <a:t>streamlit</a:t>
            </a:r>
            <a:r>
              <a:rPr lang="ko-KR" altLang="en-US" dirty="0"/>
              <a:t>의 연동</a:t>
            </a:r>
            <a:r>
              <a:rPr lang="en-US" altLang="ko-KR" dirty="0"/>
              <a:t>, </a:t>
            </a:r>
            <a:r>
              <a:rPr lang="ko-KR" altLang="en-US" dirty="0" err="1"/>
              <a:t>코랩에서</a:t>
            </a:r>
            <a:r>
              <a:rPr lang="ko-KR" altLang="en-US" dirty="0"/>
              <a:t> </a:t>
            </a:r>
            <a:r>
              <a:rPr lang="en-US" altLang="ko-KR" dirty="0" err="1"/>
              <a:t>streamlit</a:t>
            </a:r>
            <a:r>
              <a:rPr lang="ko-KR" altLang="en-US" dirty="0"/>
              <a:t>을 구동 할 수 </a:t>
            </a:r>
            <a:r>
              <a:rPr lang="ko-KR" altLang="en-US" dirty="0" err="1"/>
              <a:t>있게금</a:t>
            </a:r>
            <a:r>
              <a:rPr lang="ko-KR" altLang="en-US" dirty="0"/>
              <a:t> 해주는 </a:t>
            </a:r>
            <a:r>
              <a:rPr lang="en-US" altLang="ko-KR" dirty="0" err="1"/>
              <a:t>ngrok</a:t>
            </a:r>
            <a:r>
              <a:rPr lang="ko-KR" altLang="en-US" dirty="0"/>
              <a:t>등 부수적으로  기술까지 습득 </a:t>
            </a:r>
            <a:r>
              <a:rPr lang="ko-KR" altLang="en-US" dirty="0" err="1"/>
              <a:t>했슴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A1FFD-0ED2-45FB-984B-92ABD63F20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1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프로젝트의 기능적 측면을 말씀드리자면</a:t>
            </a:r>
            <a:r>
              <a:rPr lang="en-US" altLang="ko-KR" b="1" dirty="0"/>
              <a:t>, </a:t>
            </a:r>
            <a:r>
              <a:rPr lang="ko-KR" altLang="en-US" b="1" dirty="0"/>
              <a:t>우선 </a:t>
            </a:r>
            <a:r>
              <a:rPr lang="en-US" altLang="ko-KR" b="1" dirty="0"/>
              <a:t>EDA</a:t>
            </a:r>
            <a:r>
              <a:rPr lang="ko-KR" altLang="en-US" b="1" dirty="0"/>
              <a:t>를 수행하여 데이터 자체의 품질을 향상 시킴</a:t>
            </a:r>
            <a:r>
              <a:rPr lang="en-US" altLang="ko-KR" b="1" dirty="0"/>
              <a:t>. (</a:t>
            </a:r>
            <a:r>
              <a:rPr lang="ko-KR" altLang="en-US" b="1" dirty="0" err="1"/>
              <a:t>결측치</a:t>
            </a:r>
            <a:r>
              <a:rPr lang="en-US" altLang="ko-KR" b="1" dirty="0"/>
              <a:t>, </a:t>
            </a:r>
            <a:r>
              <a:rPr lang="ko-KR" altLang="en-US" b="1" dirty="0"/>
              <a:t>오류 데이터 등</a:t>
            </a:r>
            <a:r>
              <a:rPr lang="en-US" altLang="ko-KR" b="1" dirty="0"/>
              <a:t>) – EDA </a:t>
            </a:r>
            <a:r>
              <a:rPr lang="ko-KR" altLang="en-US" b="1" dirty="0"/>
              <a:t>시연을 통하여</a:t>
            </a:r>
            <a:r>
              <a:rPr lang="en-US" altLang="ko-KR" b="1" dirty="0"/>
              <a:t>, </a:t>
            </a:r>
            <a:r>
              <a:rPr lang="ko-KR" altLang="en-US" b="1" dirty="0"/>
              <a:t>어떻게 데이터 품질을 향상 시켰는지 보여 </a:t>
            </a:r>
            <a:r>
              <a:rPr lang="ko-KR" altLang="en-US" b="1" dirty="0" err="1"/>
              <a:t>드리겠슴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객체인식</a:t>
            </a:r>
            <a:r>
              <a:rPr lang="en-US" altLang="ko-KR" b="1" dirty="0"/>
              <a:t>, </a:t>
            </a:r>
            <a:r>
              <a:rPr lang="ko-KR" altLang="en-US" b="1" dirty="0" err="1"/>
              <a:t>경구용알약의</a:t>
            </a:r>
            <a:r>
              <a:rPr lang="ko-KR" altLang="en-US" b="1" dirty="0"/>
              <a:t> 탐지 및 인식 </a:t>
            </a:r>
            <a:r>
              <a:rPr lang="en-US" altLang="ko-KR" b="1" dirty="0"/>
              <a:t>(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및 모델 학습을 통하여</a:t>
            </a:r>
            <a:r>
              <a:rPr lang="en-US" altLang="ko-KR" b="1" dirty="0"/>
              <a:t>). </a:t>
            </a:r>
            <a:r>
              <a:rPr lang="ko-KR" altLang="en-US" b="1" dirty="0"/>
              <a:t>그 다음은 자동화된 평가 </a:t>
            </a:r>
            <a:r>
              <a:rPr lang="en-US" altLang="ko-KR" b="1" dirty="0"/>
              <a:t>(COCO</a:t>
            </a:r>
            <a:r>
              <a:rPr lang="ko-KR" altLang="en-US" b="1" dirty="0"/>
              <a:t>평가지표 생성 및 </a:t>
            </a:r>
            <a:r>
              <a:rPr lang="ko-KR" altLang="en-US" b="1" dirty="0" err="1"/>
              <a:t>캐글</a:t>
            </a:r>
            <a:r>
              <a:rPr lang="ko-KR" altLang="en-US" b="1" dirty="0"/>
              <a:t> 제출용 파일 생성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/>
              <a:t>또한 부수적 이지만  </a:t>
            </a:r>
            <a:r>
              <a:rPr lang="en-US" altLang="ko-KR" b="1" dirty="0" err="1"/>
              <a:t>chatgpt</a:t>
            </a:r>
            <a:r>
              <a:rPr lang="en-US" altLang="ko-KR" b="1" dirty="0"/>
              <a:t> API</a:t>
            </a:r>
            <a:r>
              <a:rPr lang="ko-KR" altLang="en-US" b="1" dirty="0"/>
              <a:t>를 이용한 프롬프트 엔지니어링이 있습니다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마지막으로 지금 보고 계시는 이화면을 위한 시연을 위한 </a:t>
            </a:r>
            <a:r>
              <a:rPr lang="en-US" altLang="ko-KR" b="1" dirty="0" err="1"/>
              <a:t>Streamlit</a:t>
            </a:r>
            <a:r>
              <a:rPr lang="en-US" altLang="ko-KR" b="1" dirty="0"/>
              <a:t> </a:t>
            </a:r>
            <a:r>
              <a:rPr lang="ko-KR" altLang="en-US" b="1" dirty="0"/>
              <a:t>서비스 기능 까지 입니다</a:t>
            </a:r>
            <a:r>
              <a:rPr lang="en-US" altLang="ko-KR" b="1" dirty="0"/>
              <a:t>.  </a:t>
            </a:r>
            <a:r>
              <a:rPr lang="ko-KR" altLang="en-US" b="1" dirty="0"/>
              <a:t>이렇게 </a:t>
            </a:r>
            <a:r>
              <a:rPr lang="en-US" altLang="ko-KR" b="1" dirty="0"/>
              <a:t>5</a:t>
            </a:r>
            <a:r>
              <a:rPr lang="ko-KR" altLang="en-US" b="1" dirty="0"/>
              <a:t>가지 기능을 구현 목표로 프로젝트를 진행 </a:t>
            </a:r>
            <a:r>
              <a:rPr lang="ko-KR" altLang="en-US" b="1" dirty="0" err="1"/>
              <a:t>하였슴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mAP</a:t>
            </a:r>
            <a:r>
              <a:rPr lang="en-US" altLang="ko-KR" b="1" dirty="0"/>
              <a:t>@[0.74:0.95]:</a:t>
            </a:r>
            <a:r>
              <a:rPr lang="ko-KR" altLang="en-US" dirty="0"/>
              <a:t> 겹치는 면적이 최소 </a:t>
            </a:r>
            <a:r>
              <a:rPr lang="en-US" altLang="ko-KR" dirty="0"/>
              <a:t>75%</a:t>
            </a:r>
            <a:r>
              <a:rPr lang="ko-KR" altLang="en-US" dirty="0"/>
              <a:t>에서 최대 </a:t>
            </a:r>
            <a:r>
              <a:rPr lang="en-US" altLang="ko-KR" dirty="0"/>
              <a:t>95%, </a:t>
            </a:r>
            <a:r>
              <a:rPr lang="ko-KR" altLang="en-US" dirty="0"/>
              <a:t>**</a:t>
            </a:r>
            <a:r>
              <a:rPr lang="en-US" altLang="ko-KR" dirty="0"/>
              <a:t>"</a:t>
            </a:r>
            <a:r>
              <a:rPr lang="ko-KR" altLang="en-US" dirty="0"/>
              <a:t>모델이 예측한 박스</a:t>
            </a:r>
            <a:r>
              <a:rPr lang="en-US" altLang="ko-KR" dirty="0"/>
              <a:t>"**</a:t>
            </a:r>
            <a:r>
              <a:rPr lang="ko-KR" altLang="en-US" dirty="0"/>
              <a:t>와 **</a:t>
            </a:r>
            <a:r>
              <a:rPr lang="en-US" altLang="ko-KR" dirty="0"/>
              <a:t>"</a:t>
            </a:r>
            <a:r>
              <a:rPr lang="ko-KR" altLang="en-US" dirty="0"/>
              <a:t>실제 정답</a:t>
            </a:r>
            <a:r>
              <a:rPr lang="en-US" altLang="ko-KR" dirty="0"/>
              <a:t>(Ground Truth) </a:t>
            </a:r>
            <a:r>
              <a:rPr lang="ko-KR" altLang="en-US" dirty="0"/>
              <a:t>박스</a:t>
            </a:r>
            <a:r>
              <a:rPr lang="en-US" altLang="ko-KR" dirty="0"/>
              <a:t>"**</a:t>
            </a:r>
            <a:r>
              <a:rPr lang="ko-KR" altLang="en-US" dirty="0"/>
              <a:t>가 얼마나 겹치는지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A1FFD-0ED2-45FB-984B-92ABD63F20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2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데이터셋은 초기 분석을 통한 </a:t>
            </a:r>
            <a:r>
              <a:rPr lang="en-US" altLang="ko-KR" dirty="0"/>
              <a:t>3</a:t>
            </a:r>
            <a:r>
              <a:rPr lang="ko-KR" altLang="en-US" dirty="0"/>
              <a:t>개의 분류</a:t>
            </a:r>
            <a:r>
              <a:rPr lang="en-US" altLang="ko-KR" dirty="0"/>
              <a:t>, </a:t>
            </a:r>
            <a:r>
              <a:rPr lang="ko-KR" altLang="en-US" dirty="0"/>
              <a:t>데이터셋으로 나누어서 정의</a:t>
            </a:r>
            <a:r>
              <a:rPr lang="en-US" altLang="ko-KR" dirty="0"/>
              <a:t>. (</a:t>
            </a:r>
            <a:r>
              <a:rPr lang="ko-KR" altLang="en-US" dirty="0"/>
              <a:t>팀원 모두가 같은 데이터셋</a:t>
            </a:r>
            <a:r>
              <a:rPr lang="en-US" altLang="ko-KR" dirty="0"/>
              <a:t>, </a:t>
            </a:r>
            <a:r>
              <a:rPr lang="ko-KR" altLang="en-US" dirty="0"/>
              <a:t>같은 디렉토리 구조 공유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인프라</a:t>
            </a:r>
            <a:r>
              <a:rPr lang="en-US" altLang="ko-KR" dirty="0"/>
              <a:t>, </a:t>
            </a:r>
            <a:r>
              <a:rPr lang="ko-KR" altLang="en-US" dirty="0"/>
              <a:t>개발 환경은 </a:t>
            </a:r>
            <a:r>
              <a:rPr lang="en-US" altLang="ko-KR" dirty="0"/>
              <a:t>GPU </a:t>
            </a:r>
            <a:r>
              <a:rPr lang="ko-KR" altLang="en-US" dirty="0"/>
              <a:t>자원 이유로 </a:t>
            </a:r>
            <a:r>
              <a:rPr lang="ko-KR" altLang="en-US" dirty="0" err="1"/>
              <a:t>코랩으로</a:t>
            </a:r>
            <a:r>
              <a:rPr lang="ko-KR" altLang="en-US" dirty="0"/>
              <a:t> 통일</a:t>
            </a:r>
            <a:r>
              <a:rPr lang="en-US" altLang="ko-KR" dirty="0"/>
              <a:t>,  </a:t>
            </a:r>
            <a:r>
              <a:rPr lang="ko-KR" altLang="en-US" dirty="0"/>
              <a:t>코딩은 별도로 하더라도 실행은 </a:t>
            </a:r>
            <a:r>
              <a:rPr lang="ko-KR" altLang="en-US" dirty="0" err="1"/>
              <a:t>코랩</a:t>
            </a:r>
            <a:r>
              <a:rPr lang="ko-KR" altLang="en-US" dirty="0"/>
              <a:t> 환경으로 통일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핵심 파이프라인은 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부터 모델 학습 및 </a:t>
            </a:r>
            <a:r>
              <a:rPr lang="en-US" altLang="ko-KR" dirty="0"/>
              <a:t>COCO </a:t>
            </a:r>
            <a:r>
              <a:rPr lang="ko-KR" altLang="en-US" dirty="0"/>
              <a:t>평가 함수를 통한 평가지표 산출까지 한 개의 코드로 수행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EDA</a:t>
            </a:r>
            <a:r>
              <a:rPr lang="ko-KR" altLang="en-US" dirty="0"/>
              <a:t>는 별도 코드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Streamlit</a:t>
            </a:r>
            <a:r>
              <a:rPr lang="ko-KR" altLang="en-US" dirty="0"/>
              <a:t> 서비스는 별도 코드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이외는 핵심 파이프라인 한 개 코드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평가 시스템이란</a:t>
            </a:r>
            <a:r>
              <a:rPr lang="en-US" altLang="ko-KR" dirty="0"/>
              <a:t>,  </a:t>
            </a:r>
            <a:r>
              <a:rPr lang="ko-KR" altLang="en-US" dirty="0"/>
              <a:t>학습된 모델을 </a:t>
            </a:r>
            <a:r>
              <a:rPr lang="ko-KR" altLang="en-US" dirty="0" err="1"/>
              <a:t>로드하여</a:t>
            </a:r>
            <a:r>
              <a:rPr lang="en-US" altLang="ko-KR" dirty="0"/>
              <a:t>, </a:t>
            </a:r>
            <a:r>
              <a:rPr lang="ko-KR" altLang="en-US" dirty="0" err="1"/>
              <a:t>코드잇제공</a:t>
            </a:r>
            <a:r>
              <a:rPr lang="ko-KR" altLang="en-US" dirty="0"/>
              <a:t> </a:t>
            </a:r>
            <a:r>
              <a:rPr lang="ko-KR" altLang="en-US" dirty="0" err="1"/>
              <a:t>테스트이미지로</a:t>
            </a:r>
            <a:r>
              <a:rPr lang="ko-KR" altLang="en-US" dirty="0"/>
              <a:t> 검증을 하며</a:t>
            </a:r>
            <a:r>
              <a:rPr lang="en-US" altLang="ko-KR" dirty="0"/>
              <a:t>, </a:t>
            </a:r>
            <a:r>
              <a:rPr lang="ko-KR" altLang="en-US" dirty="0"/>
              <a:t>또한 그 결과를 </a:t>
            </a:r>
            <a:r>
              <a:rPr lang="ko-KR" altLang="en-US" dirty="0" err="1"/>
              <a:t>캐글에</a:t>
            </a:r>
            <a:r>
              <a:rPr lang="ko-KR" altLang="en-US" dirty="0"/>
              <a:t> 제출 하기 위한 파일 생성 까지를 수행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Web UI</a:t>
            </a:r>
            <a:r>
              <a:rPr lang="ko-KR" altLang="en-US" dirty="0"/>
              <a:t>는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 err="1"/>
              <a:t>streamli</a:t>
            </a:r>
            <a:r>
              <a:rPr lang="ko-KR" altLang="en-US" dirty="0"/>
              <a:t>을 연동하여</a:t>
            </a:r>
            <a:r>
              <a:rPr lang="en-US" altLang="ko-KR" dirty="0"/>
              <a:t>, (</a:t>
            </a:r>
            <a:r>
              <a:rPr lang="ko-KR" altLang="en-US" dirty="0"/>
              <a:t>지금 보고 계시는 이 화면</a:t>
            </a:r>
            <a:r>
              <a:rPr lang="en-US" altLang="ko-KR" dirty="0"/>
              <a:t>) </a:t>
            </a:r>
            <a:r>
              <a:rPr lang="ko-KR" altLang="en-US" dirty="0"/>
              <a:t>발표 및 시연을 위한 코드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A1FFD-0ED2-45FB-984B-92ABD63F20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1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2151650" y="1191568"/>
            <a:ext cx="78886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Best Team One</a:t>
            </a:r>
          </a:p>
          <a:p>
            <a:pPr algn="ctr"/>
            <a:r>
              <a:rPr lang="ko-KR" altLang="en-US" sz="7200" b="1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초급 프로젝트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9A773-7309-CBA8-548F-91CC769FFBC1}"/>
              </a:ext>
            </a:extLst>
          </p:cNvPr>
          <p:cNvSpPr txBox="1"/>
          <p:nvPr/>
        </p:nvSpPr>
        <p:spPr>
          <a:xfrm>
            <a:off x="8482910" y="4512270"/>
            <a:ext cx="3534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AI 6</a:t>
            </a:r>
            <a:r>
              <a:rPr lang="ko-KR" altLang="en-US" sz="54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기 </a:t>
            </a:r>
            <a:r>
              <a:rPr lang="en-US" altLang="ko-KR" sz="54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1</a:t>
            </a:r>
            <a:r>
              <a:rPr lang="ko-KR" altLang="en-US" sz="54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FBC43-559A-15F8-C616-21CE25B3FB83}"/>
              </a:ext>
            </a:extLst>
          </p:cNvPr>
          <p:cNvSpPr txBox="1"/>
          <p:nvPr/>
        </p:nvSpPr>
        <p:spPr>
          <a:xfrm>
            <a:off x="5942092" y="5773225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김영욱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, </a:t>
            </a:r>
            <a:r>
              <a:rPr lang="ko-KR" altLang="en-US" sz="2800" dirty="0" err="1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김효중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,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장우정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, </a:t>
            </a:r>
            <a:r>
              <a:rPr lang="ko-KR" altLang="en-US" sz="2800" dirty="0" err="1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최무영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,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최지영</a:t>
            </a: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D885-AC57-54B7-F957-17157F19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ECAEBA-911B-AB80-AB34-CE8C184D8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0678" y="914976"/>
            <a:ext cx="4851322" cy="5457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610135-07CC-25D1-0955-AA6BB144AD1F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5658E4-880A-0663-9C96-CA4AE98CA53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CC8019-ECD2-FD3D-E2E1-103D00EBE32B}"/>
              </a:ext>
            </a:extLst>
          </p:cNvPr>
          <p:cNvSpPr txBox="1"/>
          <p:nvPr/>
        </p:nvSpPr>
        <p:spPr>
          <a:xfrm>
            <a:off x="1676400" y="330200"/>
            <a:ext cx="6114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트러블 슈팅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(Issue &amp; Solution)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7FD829-DFE7-77A4-9DF3-4B90EBCC8DA0}"/>
              </a:ext>
            </a:extLst>
          </p:cNvPr>
          <p:cNvCxnSpPr>
            <a:cxnSpLocks/>
          </p:cNvCxnSpPr>
          <p:nvPr/>
        </p:nvCxnSpPr>
        <p:spPr>
          <a:xfrm>
            <a:off x="4443190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48374411-798D-747E-FDB7-B5F6EBFFA061}"/>
              </a:ext>
            </a:extLst>
          </p:cNvPr>
          <p:cNvSpPr/>
          <p:nvPr/>
        </p:nvSpPr>
        <p:spPr>
          <a:xfrm>
            <a:off x="4041023" y="2264971"/>
            <a:ext cx="4399033" cy="2217667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조사 및 해결 과정</a:t>
            </a:r>
            <a:r>
              <a:rPr lang="en-US" altLang="ko-KR" sz="1400" b="1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원본 데이터에서 </a:t>
            </a:r>
            <a:r>
              <a:rPr lang="ko-KR" altLang="en-US" sz="1400" dirty="0" err="1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미매칭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데이터 선별</a:t>
            </a:r>
            <a:endParaRPr lang="en-US" altLang="ko-KR" sz="14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3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AI 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허브를 통한 </a:t>
            </a:r>
            <a:r>
              <a:rPr lang="ko-KR" altLang="en-US" sz="1400" dirty="0" err="1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어노테이션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재작업 진행</a:t>
            </a:r>
            <a:endParaRPr lang="en-US" altLang="ko-KR" sz="14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3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1400" dirty="0" err="1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미매칭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외 </a:t>
            </a:r>
            <a:r>
              <a:rPr lang="en-US" altLang="ko-KR" sz="1400" dirty="0" err="1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bbox</a:t>
            </a:r>
            <a:r>
              <a:rPr lang="en-US" altLang="ko-KR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겹침 등 추가 이슈 발견 →</a:t>
            </a:r>
            <a:r>
              <a:rPr lang="en-US" altLang="ko-KR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400" dirty="0">
                <a:solidFill>
                  <a:srgbClr val="7C7C7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전수 수정</a:t>
            </a:r>
            <a:endParaRPr lang="en-US" altLang="ko-KR" sz="1400" dirty="0">
              <a:solidFill>
                <a:srgbClr val="7C7C7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" name="오각형 3">
            <a:extLst>
              <a:ext uri="{FF2B5EF4-FFF2-40B4-BE49-F238E27FC236}">
                <a16:creationId xmlns:a16="http://schemas.microsoft.com/office/drawing/2014/main" id="{FF26997A-3503-CBD6-1407-CE400CF309C2}"/>
              </a:ext>
            </a:extLst>
          </p:cNvPr>
          <p:cNvSpPr/>
          <p:nvPr/>
        </p:nvSpPr>
        <p:spPr>
          <a:xfrm>
            <a:off x="514350" y="2264971"/>
            <a:ext cx="3933825" cy="221766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문제 정의 </a:t>
            </a:r>
            <a:r>
              <a:rPr lang="en-US" altLang="ko-KR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</a:t>
            </a:r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</a:p>
          <a:p>
            <a:pPr algn="ctr"/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이미지 데이터와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어노테이션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정보 간 미 매칭</a:t>
            </a:r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endParaRPr lang="en-US" altLang="ko-KR" sz="16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원인 추론</a:t>
            </a:r>
            <a:endParaRPr lang="en-US" altLang="ko-KR" sz="1600" b="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z="16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케글</a:t>
            </a:r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제공 데이터 자체가 미 매칭</a:t>
            </a:r>
          </a:p>
        </p:txBody>
      </p:sp>
      <p:sp>
        <p:nvSpPr>
          <p:cNvPr id="18" name="갈매기형 수장 4">
            <a:extLst>
              <a:ext uri="{FF2B5EF4-FFF2-40B4-BE49-F238E27FC236}">
                <a16:creationId xmlns:a16="http://schemas.microsoft.com/office/drawing/2014/main" id="{4E670CF7-1556-9B74-F2BD-FAA75B194C05}"/>
              </a:ext>
            </a:extLst>
          </p:cNvPr>
          <p:cNvSpPr/>
          <p:nvPr/>
        </p:nvSpPr>
        <p:spPr>
          <a:xfrm>
            <a:off x="8032905" y="2264971"/>
            <a:ext cx="3933825" cy="2217667"/>
          </a:xfrm>
          <a:prstGeom prst="chevron">
            <a:avLst/>
          </a:prstGeom>
          <a:solidFill>
            <a:srgbClr val="5F5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결과</a:t>
            </a:r>
            <a:r>
              <a:rPr lang="en-US" altLang="ko-KR" sz="1600" b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</a:t>
            </a:r>
          </a:p>
          <a:p>
            <a:pPr algn="ctr"/>
            <a:r>
              <a:rPr lang="ko-KR" altLang="en-US" sz="16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 품질 및 신뢰도 확보 완료</a:t>
            </a:r>
          </a:p>
        </p:txBody>
      </p:sp>
    </p:spTree>
    <p:extLst>
      <p:ext uri="{BB962C8B-B14F-4D97-AF65-F5344CB8AC3E}">
        <p14:creationId xmlns:p14="http://schemas.microsoft.com/office/powerpoint/2010/main" val="36844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D885-AC57-54B7-F957-17157F19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10135-07CC-25D1-0955-AA6BB144AD1F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5658E4-880A-0663-9C96-CA4AE98CA53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CC8019-ECD2-FD3D-E2E1-103D00EBE32B}"/>
              </a:ext>
            </a:extLst>
          </p:cNvPr>
          <p:cNvSpPr txBox="1"/>
          <p:nvPr/>
        </p:nvSpPr>
        <p:spPr>
          <a:xfrm>
            <a:off x="1676400" y="330200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통계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7FD829-DFE7-77A4-9DF3-4B90EBCC8DA0}"/>
              </a:ext>
            </a:extLst>
          </p:cNvPr>
          <p:cNvCxnSpPr>
            <a:cxnSpLocks/>
          </p:cNvCxnSpPr>
          <p:nvPr/>
        </p:nvCxnSpPr>
        <p:spPr>
          <a:xfrm>
            <a:off x="4443190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7D931AB-0D26-4518-AB14-A397DE85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" y="914974"/>
            <a:ext cx="10909190" cy="56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2D885-AC57-54B7-F957-17157F19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10135-07CC-25D1-0955-AA6BB144AD1F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5658E4-880A-0663-9C96-CA4AE98CA53E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CC8019-ECD2-FD3D-E2E1-103D00EBE32B}"/>
              </a:ext>
            </a:extLst>
          </p:cNvPr>
          <p:cNvSpPr txBox="1"/>
          <p:nvPr/>
        </p:nvSpPr>
        <p:spPr>
          <a:xfrm>
            <a:off x="1676400" y="330200"/>
            <a:ext cx="5780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Image-Annotation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매핑  분석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7FD829-DFE7-77A4-9DF3-4B90EBCC8DA0}"/>
              </a:ext>
            </a:extLst>
          </p:cNvPr>
          <p:cNvCxnSpPr>
            <a:cxnSpLocks/>
          </p:cNvCxnSpPr>
          <p:nvPr/>
        </p:nvCxnSpPr>
        <p:spPr>
          <a:xfrm>
            <a:off x="4443190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;p14">
            <a:extLst>
              <a:ext uri="{FF2B5EF4-FFF2-40B4-BE49-F238E27FC236}">
                <a16:creationId xmlns:a16="http://schemas.microsoft.com/office/drawing/2014/main" id="{8D45E020-ACB4-4103-9D00-6EB0D43A19A2}"/>
              </a:ext>
            </a:extLst>
          </p:cNvPr>
          <p:cNvSpPr txBox="1"/>
          <p:nvPr/>
        </p:nvSpPr>
        <p:spPr>
          <a:xfrm>
            <a:off x="733830" y="1116320"/>
            <a:ext cx="2685300" cy="457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chemeClr val="dk1"/>
                </a:solidFill>
              </a:rPr>
              <a:t>▣ 이미지당 JSON 개수 통계</a:t>
            </a:r>
            <a:endParaRPr sz="12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최소:</a:t>
            </a:r>
            <a:r>
              <a:rPr lang="ko" sz="1000" dirty="0">
                <a:solidFill>
                  <a:schemeClr val="dk1"/>
                </a:solidFill>
              </a:rPr>
              <a:t> 0개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최대:</a:t>
            </a:r>
            <a:r>
              <a:rPr lang="ko" sz="1000" dirty="0">
                <a:solidFill>
                  <a:schemeClr val="dk1"/>
                </a:solidFill>
              </a:rPr>
              <a:t> 4개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평균:</a:t>
            </a:r>
            <a:r>
              <a:rPr lang="ko" sz="1000" dirty="0">
                <a:solidFill>
                  <a:schemeClr val="dk1"/>
                </a:solidFill>
              </a:rPr>
              <a:t> 1.17개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chemeClr val="dk1"/>
                </a:solidFill>
              </a:rPr>
              <a:t>▣  분포</a:t>
            </a:r>
            <a:endParaRPr lang="ko-KR" altLang="en-US" sz="12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altLang="ko-KR" sz="1000" b="1" dirty="0">
                <a:solidFill>
                  <a:schemeClr val="dk1"/>
                </a:solidFill>
              </a:rPr>
              <a:t>0</a:t>
            </a:r>
            <a:r>
              <a:rPr lang="ko-KR" altLang="en-US" sz="1000" b="1" dirty="0">
                <a:solidFill>
                  <a:schemeClr val="dk1"/>
                </a:solidFill>
              </a:rPr>
              <a:t>개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419</a:t>
            </a:r>
            <a:r>
              <a:rPr lang="ko-KR" altLang="en-US" sz="1000" dirty="0">
                <a:solidFill>
                  <a:schemeClr val="dk1"/>
                </a:solidFill>
              </a:rPr>
              <a:t>개 </a:t>
            </a:r>
            <a:r>
              <a:rPr lang="en-US" altLang="ko-KR" sz="1000" dirty="0">
                <a:solidFill>
                  <a:schemeClr val="dk1"/>
                </a:solidFill>
              </a:rPr>
              <a:t>(64.4%)</a:t>
            </a:r>
            <a:endParaRPr lang="ko-KR" altLang="en-US"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2개:</a:t>
            </a:r>
            <a:r>
              <a:rPr lang="ko" sz="1000" dirty="0">
                <a:solidFill>
                  <a:schemeClr val="dk1"/>
                </a:solidFill>
              </a:rPr>
              <a:t> 7개 (1.1%)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3개:</a:t>
            </a:r>
            <a:r>
              <a:rPr lang="ko" sz="1000" dirty="0">
                <a:solidFill>
                  <a:schemeClr val="dk1"/>
                </a:solidFill>
              </a:rPr>
              <a:t> 151개 (23.2%)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sz="1000" b="1" dirty="0">
                <a:solidFill>
                  <a:schemeClr val="dk1"/>
                </a:solidFill>
              </a:rPr>
              <a:t>4개:</a:t>
            </a:r>
            <a:r>
              <a:rPr lang="ko" sz="1000" dirty="0">
                <a:solidFill>
                  <a:schemeClr val="dk1"/>
                </a:solidFill>
              </a:rPr>
              <a:t> 74개 (11.4%)</a:t>
            </a:r>
            <a:endParaRPr lang="en-US" altLang="ko"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</a:rPr>
              <a:t>▣ </a:t>
            </a:r>
            <a:r>
              <a:rPr lang="en-US" altLang="ko-KR" sz="1200" b="1" dirty="0">
                <a:solidFill>
                  <a:schemeClr val="dk1"/>
                </a:solidFill>
              </a:rPr>
              <a:t>JSON</a:t>
            </a:r>
            <a:r>
              <a:rPr lang="ko-KR" altLang="en-US" sz="1200" b="1" dirty="0">
                <a:solidFill>
                  <a:schemeClr val="dk1"/>
                </a:solidFill>
              </a:rPr>
              <a:t>당 이미지 개수 통계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-KR" altLang="en-US" sz="1000" b="1" dirty="0">
                <a:solidFill>
                  <a:schemeClr val="dk1"/>
                </a:solidFill>
              </a:rPr>
              <a:t>최소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0</a:t>
            </a:r>
            <a:r>
              <a:rPr lang="ko-KR" altLang="en-US" sz="1000" dirty="0">
                <a:solidFill>
                  <a:schemeClr val="dk1"/>
                </a:solidFill>
              </a:rPr>
              <a:t>개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-KR" altLang="en-US" sz="1000" b="1" dirty="0">
                <a:solidFill>
                  <a:schemeClr val="dk1"/>
                </a:solidFill>
              </a:rPr>
              <a:t>최대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1</a:t>
            </a:r>
            <a:r>
              <a:rPr lang="ko-KR" altLang="en-US" sz="1000" dirty="0">
                <a:solidFill>
                  <a:schemeClr val="dk1"/>
                </a:solidFill>
              </a:rPr>
              <a:t>개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-KR" altLang="en-US" sz="1000" b="1" dirty="0">
                <a:solidFill>
                  <a:schemeClr val="dk1"/>
                </a:solidFill>
              </a:rPr>
              <a:t>평균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0.76</a:t>
            </a:r>
            <a:r>
              <a:rPr lang="ko-KR" altLang="en-US" sz="1000" dirty="0">
                <a:solidFill>
                  <a:schemeClr val="dk1"/>
                </a:solidFill>
              </a:rPr>
              <a:t>개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</a:rPr>
              <a:t>▣ 분포 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altLang="ko-KR" sz="1000" b="1" dirty="0">
                <a:solidFill>
                  <a:schemeClr val="dk1"/>
                </a:solidFill>
              </a:rPr>
              <a:t>0</a:t>
            </a:r>
            <a:r>
              <a:rPr lang="ko-KR" altLang="en-US" sz="1000" b="1" dirty="0">
                <a:solidFill>
                  <a:schemeClr val="dk1"/>
                </a:solidFill>
              </a:rPr>
              <a:t>개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238</a:t>
            </a:r>
            <a:r>
              <a:rPr lang="ko-KR" altLang="en-US" sz="1000" dirty="0">
                <a:solidFill>
                  <a:schemeClr val="dk1"/>
                </a:solidFill>
              </a:rPr>
              <a:t>개 </a:t>
            </a:r>
            <a:r>
              <a:rPr lang="en-US" altLang="ko-KR" sz="1000" dirty="0">
                <a:solidFill>
                  <a:schemeClr val="dk1"/>
                </a:solidFill>
              </a:rPr>
              <a:t>(23.8%)</a:t>
            </a:r>
            <a:endParaRPr lang="ko-KR" altLang="en-US" sz="10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altLang="ko-KR" sz="1000" b="1" dirty="0">
                <a:solidFill>
                  <a:schemeClr val="dk1"/>
                </a:solidFill>
              </a:rPr>
              <a:t>1</a:t>
            </a:r>
            <a:r>
              <a:rPr lang="ko-KR" altLang="en-US" sz="1000" b="1" dirty="0">
                <a:solidFill>
                  <a:schemeClr val="dk1"/>
                </a:solidFill>
              </a:rPr>
              <a:t>개</a:t>
            </a:r>
            <a:r>
              <a:rPr lang="en-US" altLang="ko-KR" sz="1000" b="1" dirty="0">
                <a:solidFill>
                  <a:schemeClr val="dk1"/>
                </a:solidFill>
              </a:rPr>
              <a:t>: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en-US" altLang="ko-KR" sz="1000" dirty="0">
                <a:solidFill>
                  <a:schemeClr val="dk1"/>
                </a:solidFill>
              </a:rPr>
              <a:t>763</a:t>
            </a:r>
            <a:r>
              <a:rPr lang="ko-KR" altLang="en-US" sz="1000" dirty="0">
                <a:solidFill>
                  <a:schemeClr val="dk1"/>
                </a:solidFill>
              </a:rPr>
              <a:t>개 </a:t>
            </a:r>
            <a:r>
              <a:rPr lang="en-US" altLang="ko-KR" sz="1000" dirty="0">
                <a:solidFill>
                  <a:schemeClr val="dk1"/>
                </a:solidFill>
              </a:rPr>
              <a:t>(76.2%)</a:t>
            </a: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8" name="Google Shape;66;p15">
            <a:extLst>
              <a:ext uri="{FF2B5EF4-FFF2-40B4-BE49-F238E27FC236}">
                <a16:creationId xmlns:a16="http://schemas.microsoft.com/office/drawing/2014/main" id="{069C6AB7-C181-471B-990E-53BA60EB3D9A}"/>
              </a:ext>
            </a:extLst>
          </p:cNvPr>
          <p:cNvSpPr txBox="1"/>
          <p:nvPr/>
        </p:nvSpPr>
        <p:spPr>
          <a:xfrm>
            <a:off x="3304677" y="1251237"/>
            <a:ext cx="8357934" cy="541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 dirty="0">
                <a:solidFill>
                  <a:schemeClr val="dk1"/>
                </a:solidFill>
              </a:rPr>
              <a:t>▣ </a:t>
            </a:r>
            <a:r>
              <a:rPr lang="ko" sz="1200" b="1" dirty="0">
                <a:solidFill>
                  <a:schemeClr val="dk2"/>
                </a:solidFill>
              </a:rPr>
              <a:t>각 상태별 이미지/어노테이션 숫자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2"/>
                </a:solidFill>
              </a:rPr>
              <a:t>▪ 이미지(O)/어노테이션(O)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dirty="0">
                <a:solidFill>
                  <a:schemeClr val="dk2"/>
                </a:solidFill>
              </a:rPr>
              <a:t>image : 232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anno : 763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이미지(X)/어노테이션(O)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image : 137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anno : 36</a:t>
            </a:r>
            <a:r>
              <a:rPr lang="en-US" altLang="ko" sz="1100" dirty="0">
                <a:solidFill>
                  <a:schemeClr val="dk2"/>
                </a:solidFill>
              </a:rPr>
              <a:t>5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altLang="ko" sz="1100" dirty="0">
                <a:solidFill>
                  <a:schemeClr val="dk2"/>
                </a:solidFill>
                <a:sym typeface="Wingdings" panose="05000000000000000000" pitchFamily="2" charset="2"/>
              </a:rPr>
              <a:t>AI HUB 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데이터로 부터 같은 이름의 이미지를 복사 후 매칭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또한 이 이미지에 해당하는 추가 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annotation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을 복사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.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 </a:t>
            </a:r>
            <a:endParaRPr lang="en-US" altLang="ko"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이미지(O)/어노테이션(X)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image : 419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2"/>
                </a:solidFill>
              </a:rPr>
              <a:t>anno : 1676</a:t>
            </a:r>
            <a:endParaRPr lang="en-US" altLang="ko" sz="1100" dirty="0">
              <a:solidFill>
                <a:schemeClr val="dk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MD5 checksum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으로 이미지를 확인 후 이에 해당하는 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annotation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 복사 후 매칭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</a:rPr>
              <a:t>▣ </a:t>
            </a:r>
            <a:r>
              <a:rPr lang="ko" sz="1100" b="1" dirty="0">
                <a:solidFill>
                  <a:schemeClr val="dk2"/>
                </a:solidFill>
              </a:rPr>
              <a:t>예외 분석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category_id가 1인 (dl_idx 와 category_id가 다른 경우)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2"/>
                </a:solidFill>
              </a:rPr>
              <a:t>1950</a:t>
            </a:r>
            <a:r>
              <a:rPr lang="ko" sz="1100" dirty="0">
                <a:solidFill>
                  <a:schemeClr val="dk2"/>
                </a:solidFill>
              </a:rPr>
              <a:t> 개</a:t>
            </a:r>
            <a:r>
              <a:rPr lang="en-US" altLang="ko" sz="1100" dirty="0">
                <a:solidFill>
                  <a:schemeClr val="dk2"/>
                </a:solidFill>
              </a:rPr>
              <a:t> </a:t>
            </a:r>
            <a:r>
              <a:rPr lang="en-US" altLang="ko" sz="1100" dirty="0">
                <a:solidFill>
                  <a:schemeClr val="dk2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모두 </a:t>
            </a:r>
            <a:r>
              <a:rPr lang="ko" altLang="ko-KR" sz="1100" b="1" dirty="0">
                <a:solidFill>
                  <a:schemeClr val="dk2"/>
                </a:solidFill>
              </a:rPr>
              <a:t>category_id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를 </a:t>
            </a:r>
            <a:r>
              <a:rPr lang="ko" altLang="ko-KR" sz="1100" b="1" dirty="0">
                <a:solidFill>
                  <a:schemeClr val="dk2"/>
                </a:solidFill>
              </a:rPr>
              <a:t>dl_idx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olidFill>
                  <a:schemeClr val="dk2"/>
                </a:solidFill>
                <a:sym typeface="Wingdings" panose="05000000000000000000" pitchFamily="2" charset="2"/>
              </a:rPr>
              <a:t>로 수정</a:t>
            </a:r>
            <a:r>
              <a:rPr lang="en-US" altLang="ko-KR" sz="1100" dirty="0">
                <a:solidFill>
                  <a:schemeClr val="dk2"/>
                </a:solidFill>
                <a:sym typeface="Wingdings" panose="05000000000000000000" pitchFamily="2" charset="2"/>
              </a:rPr>
              <a:t>.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같은 image에서 bbox의 좌표가 같은 경우.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2"/>
                </a:solidFill>
              </a:rPr>
              <a:t>137</a:t>
            </a:r>
            <a:r>
              <a:rPr lang="ko" sz="1100" dirty="0">
                <a:solidFill>
                  <a:schemeClr val="dk2"/>
                </a:solidFill>
              </a:rPr>
              <a:t>개</a:t>
            </a:r>
            <a:r>
              <a:rPr lang="en-US" altLang="ko" sz="1100" dirty="0">
                <a:solidFill>
                  <a:schemeClr val="dk2"/>
                </a:solidFill>
              </a:rPr>
              <a:t>.</a:t>
            </a:r>
            <a:r>
              <a:rPr lang="ko" altLang="ko-KR" sz="1100" b="1" dirty="0">
                <a:solidFill>
                  <a:schemeClr val="dk2"/>
                </a:solidFill>
              </a:rPr>
              <a:t> 이미지(X)/어노테이션(O)</a:t>
            </a:r>
            <a:r>
              <a:rPr lang="en-US" altLang="ko" sz="1100" b="1" dirty="0">
                <a:solidFill>
                  <a:schemeClr val="dk2"/>
                </a:solidFill>
              </a:rPr>
              <a:t> </a:t>
            </a:r>
            <a:r>
              <a:rPr lang="ko-KR" altLang="en-US" sz="1100" b="1" dirty="0">
                <a:solidFill>
                  <a:schemeClr val="dk2"/>
                </a:solidFill>
              </a:rPr>
              <a:t>에서 추가 </a:t>
            </a:r>
            <a:r>
              <a:rPr lang="en-US" altLang="ko-KR" sz="1100" b="1" dirty="0">
                <a:solidFill>
                  <a:schemeClr val="dk2"/>
                </a:solidFill>
              </a:rPr>
              <a:t>annotation </a:t>
            </a:r>
            <a:r>
              <a:rPr lang="ko-KR" altLang="en-US" sz="1100" b="1" dirty="0">
                <a:solidFill>
                  <a:schemeClr val="dk2"/>
                </a:solidFill>
              </a:rPr>
              <a:t>복사 중 생긴 것으로</a:t>
            </a:r>
            <a:r>
              <a:rPr lang="en-US" altLang="ko-KR" sz="1100" b="1" dirty="0">
                <a:solidFill>
                  <a:schemeClr val="dk2"/>
                </a:solidFill>
              </a:rPr>
              <a:t>, </a:t>
            </a:r>
            <a:r>
              <a:rPr lang="en-US" altLang="ko-KR" sz="1100" b="1" dirty="0" err="1">
                <a:solidFill>
                  <a:schemeClr val="dk2"/>
                </a:solidFill>
              </a:rPr>
              <a:t>category_id</a:t>
            </a:r>
            <a:r>
              <a:rPr lang="ko-KR" altLang="en-US" sz="1100" b="1" dirty="0">
                <a:solidFill>
                  <a:schemeClr val="dk2"/>
                </a:solidFill>
              </a:rPr>
              <a:t>와 </a:t>
            </a:r>
            <a:r>
              <a:rPr lang="en-US" altLang="ko-KR" sz="1100" b="1" dirty="0" err="1">
                <a:solidFill>
                  <a:schemeClr val="dk2"/>
                </a:solidFill>
              </a:rPr>
              <a:t>bbox</a:t>
            </a:r>
            <a:r>
              <a:rPr lang="ko-KR" altLang="en-US" sz="1100" b="1" dirty="0">
                <a:solidFill>
                  <a:schemeClr val="dk2"/>
                </a:solidFill>
              </a:rPr>
              <a:t>가 동일한 경우 하나는 삭제</a:t>
            </a:r>
            <a:r>
              <a:rPr lang="en-US" altLang="ko-KR" sz="1100" b="1" dirty="0">
                <a:solidFill>
                  <a:schemeClr val="dk2"/>
                </a:solidFill>
              </a:rPr>
              <a:t>.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2"/>
                </a:solidFill>
              </a:rPr>
              <a:t>▪ box 좌표가 잘못된 경우</a:t>
            </a: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2"/>
                </a:solidFill>
              </a:rPr>
              <a:t>6</a:t>
            </a:r>
            <a:r>
              <a:rPr lang="ko" sz="1100" dirty="0">
                <a:solidFill>
                  <a:schemeClr val="dk2"/>
                </a:solidFill>
              </a:rPr>
              <a:t> 개 </a:t>
            </a:r>
            <a:endParaRPr lang="en-US" altLang="ko"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K-003351-003832-020238_0_2_0_2_70_000_200.json,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K-003351-013900-020238_0_2_0_2_70_000_200.json,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K-003351-016688-018357_0_2_0_2_90_000_200.json,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[70, 438, 584]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K-003351-031863-036637_0_2_0_2_90_000_200.json,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K-003351-031863-038162_0_2_0_2_90_000_200.json,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[428, 199, 295]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K-003544-006563-016548-033878_0_2_0_2_75_000_200.json, </a:t>
            </a:r>
            <a:r>
              <a:rPr lang="en-US" sz="1100" dirty="0" err="1">
                <a:solidFill>
                  <a:schemeClr val="dk2"/>
                </a:solidFill>
              </a:rPr>
              <a:t>BBox</a:t>
            </a:r>
            <a:r>
              <a:rPr lang="en-US" sz="1100" dirty="0">
                <a:solidFill>
                  <a:schemeClr val="dk2"/>
                </a:solidFill>
              </a:rPr>
              <a:t>: [133.183, 202, 200]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6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14B88-FE73-B594-7205-07015EB75462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277A-D8D4-CC79-D823-0746FAEDE481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결과 시연 자료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696049-A452-A3C6-8A8F-DABAB48D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66" y="1206407"/>
            <a:ext cx="9902269" cy="532246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1F255B-4922-50B0-4EE7-03D0EC380E44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6846275-0034-AA29-033E-A9E0F1DD168A}"/>
              </a:ext>
            </a:extLst>
          </p:cNvPr>
          <p:cNvCxnSpPr>
            <a:cxnSpLocks/>
          </p:cNvCxnSpPr>
          <p:nvPr/>
        </p:nvCxnSpPr>
        <p:spPr>
          <a:xfrm>
            <a:off x="5882821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699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D2BB-87DA-D6DC-955D-63089092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8063C93-5224-1C77-7A50-4BB94C2D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74" y="1206407"/>
            <a:ext cx="9905860" cy="532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99AECB-C4F2-48F1-F095-773CF14613B5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9DC22-CBC7-529A-5F2B-3650D35A127B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결과 시연 자료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7389289-9F6F-B73D-BED4-634B63D75C2B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DECF0A-668D-1ED5-7884-B21776FD8C28}"/>
              </a:ext>
            </a:extLst>
          </p:cNvPr>
          <p:cNvCxnSpPr>
            <a:cxnSpLocks/>
          </p:cNvCxnSpPr>
          <p:nvPr/>
        </p:nvCxnSpPr>
        <p:spPr>
          <a:xfrm>
            <a:off x="5882821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47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84FB6-02A3-F08D-4863-CB06CCBE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BF1B36-A578-670B-6F1B-D378173C990D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6EBD7-35C3-5627-F005-435B8AC31AA4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결과 시연 자료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FCDE8-CD96-42A8-54C0-C79F6884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66" y="1206407"/>
            <a:ext cx="9905860" cy="53244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7951BC-1539-A930-8F11-768AE1A0B732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5DDA924-3A17-4049-A5F8-493C260C26AB}"/>
              </a:ext>
            </a:extLst>
          </p:cNvPr>
          <p:cNvCxnSpPr>
            <a:cxnSpLocks/>
          </p:cNvCxnSpPr>
          <p:nvPr/>
        </p:nvCxnSpPr>
        <p:spPr>
          <a:xfrm>
            <a:off x="5882821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2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4BF51-8CFD-8A4B-3A03-0B4C256F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98A2DAB-6AE8-48F4-415D-A179E113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66" y="1206407"/>
            <a:ext cx="9905860" cy="532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38C9FE-7934-DE98-3943-2D996EA18AE5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983A7-7F84-26B0-8067-ED5115BFD150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결과 시연 자료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F03EFA-1F22-8AAC-2BA9-4DBE6B1A7D88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6B0F0F-DCFD-38CA-CA38-29F440D93235}"/>
              </a:ext>
            </a:extLst>
          </p:cNvPr>
          <p:cNvCxnSpPr>
            <a:cxnSpLocks/>
          </p:cNvCxnSpPr>
          <p:nvPr/>
        </p:nvCxnSpPr>
        <p:spPr>
          <a:xfrm>
            <a:off x="5882821" y="185057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236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390A-D942-FDE9-DA50-B484A5C2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085B872-A33E-AAB4-6F1A-16A362429161}"/>
              </a:ext>
            </a:extLst>
          </p:cNvPr>
          <p:cNvSpPr/>
          <p:nvPr/>
        </p:nvSpPr>
        <p:spPr>
          <a:xfrm>
            <a:off x="1141274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CA347C-3177-2361-38E9-1E93036FFCD3}"/>
              </a:ext>
            </a:extLst>
          </p:cNvPr>
          <p:cNvSpPr/>
          <p:nvPr/>
        </p:nvSpPr>
        <p:spPr>
          <a:xfrm>
            <a:off x="7694569" y="912599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CB7D5D-F312-CF69-8C99-7853B2944126}"/>
              </a:ext>
            </a:extLst>
          </p:cNvPr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74" y="893840"/>
            <a:ext cx="2879303" cy="34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EE0800-0419-8DC4-4F50-BE5239278CA8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8599DC-287A-2197-5DAA-2CEE99C27772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4CBF25-C93F-E8BA-FDE0-8633D831221F}"/>
              </a:ext>
            </a:extLst>
          </p:cNvPr>
          <p:cNvSpPr txBox="1"/>
          <p:nvPr/>
        </p:nvSpPr>
        <p:spPr>
          <a:xfrm>
            <a:off x="1676400" y="330200"/>
            <a:ext cx="10067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Submission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검증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한 이미지에 </a:t>
            </a:r>
            <a:r>
              <a:rPr lang="ko-KR" altLang="en-US" sz="3200" dirty="0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카타로그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(2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FB7667-9719-F146-B805-313CA4D5D1B3}"/>
              </a:ext>
            </a:extLst>
          </p:cNvPr>
          <p:cNvCxnSpPr>
            <a:cxnSpLocks/>
          </p:cNvCxnSpPr>
          <p:nvPr/>
        </p:nvCxnSpPr>
        <p:spPr>
          <a:xfrm>
            <a:off x="73197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2A3669A-7183-31D2-C678-BDEA5C9BE8E7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69" y="912599"/>
            <a:ext cx="2880000" cy="342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EF2455-ED25-DFC9-B8D9-7B61351B96E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5" y="4330222"/>
            <a:ext cx="2340000" cy="23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38A07B-FBC1-325A-CE5E-E8FCE2ED488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80925" y="4313840"/>
            <a:ext cx="2340000" cy="2340000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065B705-2C82-23B4-2F3A-2228CF5D9C01}"/>
              </a:ext>
            </a:extLst>
          </p:cNvPr>
          <p:cNvSpPr/>
          <p:nvPr/>
        </p:nvSpPr>
        <p:spPr>
          <a:xfrm>
            <a:off x="2421207" y="2754163"/>
            <a:ext cx="1707606" cy="1090625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983D0-7FBC-87BA-1A83-A01A40D548B3}"/>
              </a:ext>
            </a:extLst>
          </p:cNvPr>
          <p:cNvSpPr txBox="1"/>
          <p:nvPr/>
        </p:nvSpPr>
        <p:spPr>
          <a:xfrm>
            <a:off x="334495" y="4553624"/>
            <a:ext cx="1201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effectLst/>
                <a:latin typeface="Source Sans"/>
              </a:rPr>
              <a:t>62.93%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4ED8C7-8990-E1E4-8524-7F99948D795C}"/>
              </a:ext>
            </a:extLst>
          </p:cNvPr>
          <p:cNvSpPr txBox="1"/>
          <p:nvPr/>
        </p:nvSpPr>
        <p:spPr>
          <a:xfrm>
            <a:off x="2663045" y="4492760"/>
            <a:ext cx="1374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effectLst/>
                <a:latin typeface="Source Sans"/>
              </a:rPr>
              <a:t>45.96%</a:t>
            </a:r>
            <a:endParaRPr lang="ko-KR" altLang="en-US" sz="2400" b="1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F244371-AA50-59C7-CC2B-C12B7DBF444B}"/>
              </a:ext>
            </a:extLst>
          </p:cNvPr>
          <p:cNvSpPr/>
          <p:nvPr/>
        </p:nvSpPr>
        <p:spPr>
          <a:xfrm>
            <a:off x="9348268" y="3060700"/>
            <a:ext cx="1226302" cy="1003300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6192C94-7CDA-DCA0-AB5B-067ABEDCD6F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220" y="4313840"/>
            <a:ext cx="2340000" cy="234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5F2EB2F-C144-9ED0-7056-5148F2AFFF5E}"/>
              </a:ext>
            </a:extLst>
          </p:cNvPr>
          <p:cNvSpPr txBox="1"/>
          <p:nvPr/>
        </p:nvSpPr>
        <p:spPr>
          <a:xfrm>
            <a:off x="8037290" y="5192559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98.84%</a:t>
            </a:r>
            <a:endParaRPr lang="ko-KR" altLang="en-US" sz="2400" b="1" dirty="0">
              <a:latin typeface="Source San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3BF3F1F-82AC-510E-475B-2FFCC8EF0A3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07956" y="4313840"/>
            <a:ext cx="2340000" cy="234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8602378-9045-8B67-A7F5-799754FD7DC5}"/>
              </a:ext>
            </a:extLst>
          </p:cNvPr>
          <p:cNvSpPr txBox="1"/>
          <p:nvPr/>
        </p:nvSpPr>
        <p:spPr>
          <a:xfrm>
            <a:off x="10574569" y="519255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66.5%</a:t>
            </a:r>
            <a:endParaRPr lang="ko-KR" altLang="en-US" sz="2400" b="1" dirty="0">
              <a:latin typeface="Source San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612465-A5CE-2901-F9EC-9E232C341113}"/>
              </a:ext>
            </a:extLst>
          </p:cNvPr>
          <p:cNvGraphicFramePr>
            <a:graphicFrameLocks noGrp="1"/>
          </p:cNvGraphicFramePr>
          <p:nvPr/>
        </p:nvGraphicFramePr>
        <p:xfrm>
          <a:off x="4015703" y="890013"/>
          <a:ext cx="36781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920">
                  <a:extLst>
                    <a:ext uri="{9D8B030D-6E8A-4147-A177-3AD203B41FA5}">
                      <a16:colId xmlns:a16="http://schemas.microsoft.com/office/drawing/2014/main" val="525841033"/>
                    </a:ext>
                  </a:extLst>
                </a:gridCol>
                <a:gridCol w="1689249">
                  <a:extLst>
                    <a:ext uri="{9D8B030D-6E8A-4147-A177-3AD203B41FA5}">
                      <a16:colId xmlns:a16="http://schemas.microsoft.com/office/drawing/2014/main" val="217648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홍색</a:t>
                      </a:r>
                      <a:r>
                        <a:rPr lang="en-US" altLang="ko-KR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 </a:t>
                      </a:r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장방형</a:t>
                      </a:r>
                      <a:r>
                        <a:rPr lang="en-US" altLang="ko-KR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 </a:t>
                      </a:r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코팅정</a:t>
                      </a:r>
                      <a:endParaRPr lang="ko-KR" altLang="en-US" sz="1600" b="1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1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흰색 원형 정제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178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4A71A0-D069-0555-B641-890FDA0C15A8}"/>
              </a:ext>
            </a:extLst>
          </p:cNvPr>
          <p:cNvSpPr txBox="1"/>
          <p:nvPr/>
        </p:nvSpPr>
        <p:spPr>
          <a:xfrm>
            <a:off x="1140577" y="922707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홍색</a:t>
            </a:r>
            <a:r>
              <a:rPr lang="en-US" altLang="ko-KR" b="1" dirty="0">
                <a:solidFill>
                  <a:srgbClr val="D1C6AE"/>
                </a:solidFill>
              </a:rPr>
              <a:t> </a:t>
            </a:r>
            <a:r>
              <a:rPr lang="ko-KR" altLang="en-US" b="1" dirty="0">
                <a:solidFill>
                  <a:srgbClr val="D1C6AE"/>
                </a:solidFill>
              </a:rPr>
              <a:t>장방형</a:t>
            </a:r>
            <a:r>
              <a:rPr lang="en-US" altLang="ko-KR" b="1" dirty="0">
                <a:solidFill>
                  <a:srgbClr val="D1C6AE"/>
                </a:solidFill>
              </a:rPr>
              <a:t> </a:t>
            </a:r>
            <a:r>
              <a:rPr lang="ko-KR" altLang="en-US" b="1" dirty="0" err="1">
                <a:solidFill>
                  <a:srgbClr val="D1C6AE"/>
                </a:solidFill>
              </a:rPr>
              <a:t>코팅정</a:t>
            </a:r>
            <a:endParaRPr lang="ko-KR" altLang="en-US" b="1" dirty="0">
              <a:solidFill>
                <a:srgbClr val="D1C6A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9AF43-FC62-0CFE-6C13-9DE68105A4AC}"/>
              </a:ext>
            </a:extLst>
          </p:cNvPr>
          <p:cNvSpPr txBox="1"/>
          <p:nvPr/>
        </p:nvSpPr>
        <p:spPr>
          <a:xfrm>
            <a:off x="7694569" y="975622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D1C6AE"/>
                </a:solidFill>
              </a:rPr>
              <a:t>흰색 원형 정제</a:t>
            </a:r>
          </a:p>
        </p:txBody>
      </p:sp>
    </p:spTree>
    <p:extLst>
      <p:ext uri="{BB962C8B-B14F-4D97-AF65-F5344CB8AC3E}">
        <p14:creationId xmlns:p14="http://schemas.microsoft.com/office/powerpoint/2010/main" val="7902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A1A24-AC8E-44EC-AC7D-A9EF7B8CC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9DF59195-09BC-84F4-01D7-E12CB84D3C98}"/>
              </a:ext>
            </a:extLst>
          </p:cNvPr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1259" y="893840"/>
            <a:ext cx="2880000" cy="15969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03E680-E486-E8D4-EB4E-EF1A8BF46B6E}"/>
              </a:ext>
            </a:extLst>
          </p:cNvPr>
          <p:cNvSpPr/>
          <p:nvPr/>
        </p:nvSpPr>
        <p:spPr>
          <a:xfrm>
            <a:off x="527678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38E434E-50CA-99E7-229F-0319ACDEACA3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8" y="893840"/>
            <a:ext cx="2880000" cy="3420000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45A2D6-4362-886A-0F6E-DE8E616B1C3D}"/>
              </a:ext>
            </a:extLst>
          </p:cNvPr>
          <p:cNvSpPr/>
          <p:nvPr/>
        </p:nvSpPr>
        <p:spPr>
          <a:xfrm>
            <a:off x="240924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E99744-EA7B-49EF-99A1-C5B3BEFAE0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4" y="4330222"/>
            <a:ext cx="1933200" cy="21600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BAFDF5-84C0-247A-ED02-6426494087E0}"/>
              </a:ext>
            </a:extLst>
          </p:cNvPr>
          <p:cNvSpPr/>
          <p:nvPr/>
        </p:nvSpPr>
        <p:spPr>
          <a:xfrm>
            <a:off x="8754840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55FF3-0413-F36A-66FE-6296FCA934D4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370708-C68E-EDF8-75C7-7D71AE451894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F4B88C-EEAC-480E-33D6-1693A590738C}"/>
              </a:ext>
            </a:extLst>
          </p:cNvPr>
          <p:cNvSpPr txBox="1"/>
          <p:nvPr/>
        </p:nvSpPr>
        <p:spPr>
          <a:xfrm>
            <a:off x="1676400" y="330200"/>
            <a:ext cx="1053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Submission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검증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score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0.75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미만 데이터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(77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B422F8-9411-453D-78D0-83FF0D14B552}"/>
              </a:ext>
            </a:extLst>
          </p:cNvPr>
          <p:cNvCxnSpPr>
            <a:cxnSpLocks/>
          </p:cNvCxnSpPr>
          <p:nvPr/>
        </p:nvCxnSpPr>
        <p:spPr>
          <a:xfrm>
            <a:off x="73197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1E4905-34C5-17AC-FFE5-14439014BAD7}"/>
              </a:ext>
            </a:extLst>
          </p:cNvPr>
          <p:cNvSpPr/>
          <p:nvPr/>
        </p:nvSpPr>
        <p:spPr>
          <a:xfrm>
            <a:off x="2221130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4C80DE-8352-EA46-1B28-E9D609A357D6}"/>
              </a:ext>
            </a:extLst>
          </p:cNvPr>
          <p:cNvSpPr/>
          <p:nvPr/>
        </p:nvSpPr>
        <p:spPr>
          <a:xfrm>
            <a:off x="4200649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5D58B-E7AF-DB64-BEBA-AB889C08C86B}"/>
              </a:ext>
            </a:extLst>
          </p:cNvPr>
          <p:cNvSpPr/>
          <p:nvPr/>
        </p:nvSpPr>
        <p:spPr>
          <a:xfrm>
            <a:off x="6181084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009B76-AFDA-0943-BC17-EDD3448B6BF3}"/>
              </a:ext>
            </a:extLst>
          </p:cNvPr>
          <p:cNvSpPr/>
          <p:nvPr/>
        </p:nvSpPr>
        <p:spPr>
          <a:xfrm>
            <a:off x="8161519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79407F-528B-CB5F-662C-292AE4B21D77}"/>
              </a:ext>
            </a:extLst>
          </p:cNvPr>
          <p:cNvSpPr/>
          <p:nvPr/>
        </p:nvSpPr>
        <p:spPr>
          <a:xfrm>
            <a:off x="10141956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5BAB78D-6702-2A94-9590-11244643630F}"/>
              </a:ext>
            </a:extLst>
          </p:cNvPr>
          <p:cNvSpPr/>
          <p:nvPr/>
        </p:nvSpPr>
        <p:spPr>
          <a:xfrm>
            <a:off x="863552" y="1350084"/>
            <a:ext cx="814979" cy="904667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CFE2A67-AC01-4B5F-A68B-DA7B1A52261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21359" y="4330222"/>
            <a:ext cx="1933200" cy="216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D0761B-E272-B8B8-D11A-4836DF8CCF25}"/>
              </a:ext>
            </a:extLst>
          </p:cNvPr>
          <p:cNvSpPr txBox="1"/>
          <p:nvPr/>
        </p:nvSpPr>
        <p:spPr>
          <a:xfrm>
            <a:off x="1056776" y="5144934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63.1%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A67270-E5C2-4F25-4182-6F478CC43605}"/>
              </a:ext>
            </a:extLst>
          </p:cNvPr>
          <p:cNvSpPr txBox="1"/>
          <p:nvPr/>
        </p:nvSpPr>
        <p:spPr>
          <a:xfrm>
            <a:off x="3037669" y="5144933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37.62%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245C38D3-C511-0565-44F1-9C25E7F2C2B8}"/>
              </a:ext>
            </a:extLst>
          </p:cNvPr>
          <p:cNvSpPr/>
          <p:nvPr/>
        </p:nvSpPr>
        <p:spPr>
          <a:xfrm>
            <a:off x="6386830" y="914975"/>
            <a:ext cx="746589" cy="1321662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1B86E68-38CD-469F-AE4B-AE2055CCDC2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00649" y="4330222"/>
            <a:ext cx="1933200" cy="216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F03259E-6A9D-B36E-C486-E2D6116A4302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81084" y="4330222"/>
            <a:ext cx="1933200" cy="216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5060A39-E7E3-1215-BA2C-B2F3E7CB2FD8}"/>
              </a:ext>
            </a:extLst>
          </p:cNvPr>
          <p:cNvSpPr txBox="1"/>
          <p:nvPr/>
        </p:nvSpPr>
        <p:spPr>
          <a:xfrm>
            <a:off x="5152526" y="5059209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89.42%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A997A0-4BDE-2A4A-57A3-FB11C19AF983}"/>
              </a:ext>
            </a:extLst>
          </p:cNvPr>
          <p:cNvSpPr txBox="1"/>
          <p:nvPr/>
        </p:nvSpPr>
        <p:spPr>
          <a:xfrm>
            <a:off x="7133419" y="505920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39.46%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B09D8FEE-1934-6062-7151-2C42DBB775DA}"/>
              </a:ext>
            </a:extLst>
          </p:cNvPr>
          <p:cNvSpPr/>
          <p:nvPr/>
        </p:nvSpPr>
        <p:spPr>
          <a:xfrm>
            <a:off x="8842782" y="1273610"/>
            <a:ext cx="1562099" cy="904667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777E13-ECAE-0851-D812-5FF2878ABF0B}"/>
              </a:ext>
            </a:extLst>
          </p:cNvPr>
          <p:cNvSpPr txBox="1"/>
          <p:nvPr/>
        </p:nvSpPr>
        <p:spPr>
          <a:xfrm>
            <a:off x="506400" y="2466391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흰색 원형 </a:t>
            </a:r>
            <a:r>
              <a:rPr lang="ko-KR" altLang="en-US" b="1" dirty="0" err="1">
                <a:solidFill>
                  <a:srgbClr val="D1C6AE"/>
                </a:solidFill>
              </a:rPr>
              <a:t>코팅정</a:t>
            </a:r>
            <a:endParaRPr lang="ko-KR" altLang="en-US" b="1" dirty="0">
              <a:solidFill>
                <a:srgbClr val="D1C6AE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B9FF03-D26F-3636-B872-A9EF0FAF4BEB}"/>
              </a:ext>
            </a:extLst>
          </p:cNvPr>
          <p:cNvSpPr txBox="1"/>
          <p:nvPr/>
        </p:nvSpPr>
        <p:spPr>
          <a:xfrm>
            <a:off x="4581484" y="2126963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흰색 장방형 </a:t>
            </a:r>
            <a:r>
              <a:rPr lang="ko-KR" altLang="en-US" b="1" dirty="0" err="1">
                <a:solidFill>
                  <a:srgbClr val="D1C6AE"/>
                </a:solidFill>
              </a:rPr>
              <a:t>코팅제</a:t>
            </a:r>
            <a:endParaRPr lang="ko-KR" altLang="en-US" b="1" dirty="0">
              <a:solidFill>
                <a:srgbClr val="D1C6AE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F21A49-CB9A-4B6A-2EAE-08CD165C612F}"/>
              </a:ext>
            </a:extLst>
          </p:cNvPr>
          <p:cNvSpPr txBox="1"/>
          <p:nvPr/>
        </p:nvSpPr>
        <p:spPr>
          <a:xfrm>
            <a:off x="8695065" y="2372120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홍색 장방형 </a:t>
            </a:r>
            <a:r>
              <a:rPr lang="ko-KR" altLang="en-US" b="1" dirty="0" err="1">
                <a:solidFill>
                  <a:srgbClr val="D1C6AE"/>
                </a:solidFill>
              </a:rPr>
              <a:t>필름제</a:t>
            </a:r>
            <a:endParaRPr lang="ko-KR" altLang="en-US" b="1" dirty="0">
              <a:solidFill>
                <a:srgbClr val="D1C6AE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E507BBC-D19C-CE99-68C8-FC596BBD858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62664" y="4330222"/>
            <a:ext cx="1933200" cy="216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95CDC7E-CFAC-10D5-F7B9-F008E80E8B29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143101" y="4330222"/>
            <a:ext cx="1933200" cy="2160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150B53A-931A-2D28-4B2B-E6BE3A737D6E}"/>
              </a:ext>
            </a:extLst>
          </p:cNvPr>
          <p:cNvSpPr txBox="1"/>
          <p:nvPr/>
        </p:nvSpPr>
        <p:spPr>
          <a:xfrm>
            <a:off x="9066619" y="505920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96.72%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DDBA74-113E-02A9-A5A1-5A650DBF22B3}"/>
              </a:ext>
            </a:extLst>
          </p:cNvPr>
          <p:cNvSpPr txBox="1"/>
          <p:nvPr/>
        </p:nvSpPr>
        <p:spPr>
          <a:xfrm>
            <a:off x="11047512" y="5059207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37.44%</a:t>
            </a:r>
            <a:endParaRPr lang="ko-KR" altLang="en-US" sz="2400" b="1" dirty="0">
              <a:latin typeface="Source San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CAC3EAA-FEBF-442D-E74B-E19C64F1517A}"/>
              </a:ext>
            </a:extLst>
          </p:cNvPr>
          <p:cNvPicPr preferRelativeResize="0"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40" y="893840"/>
            <a:ext cx="2880000" cy="3420000"/>
          </a:xfrm>
          <a:prstGeom prst="rect">
            <a:avLst/>
          </a:prstGeom>
        </p:spPr>
      </p:pic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88EBE922-23D4-FFAD-205E-3EAEBCF34F3B}"/>
              </a:ext>
            </a:extLst>
          </p:cNvPr>
          <p:cNvSpPr/>
          <p:nvPr/>
        </p:nvSpPr>
        <p:spPr>
          <a:xfrm>
            <a:off x="8839197" y="1273610"/>
            <a:ext cx="1577378" cy="981141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211665C8-9947-1465-CDB2-997FD1B9673B}"/>
              </a:ext>
            </a:extLst>
          </p:cNvPr>
          <p:cNvGraphicFramePr>
            <a:graphicFrameLocks noGrp="1"/>
          </p:cNvGraphicFramePr>
          <p:nvPr/>
        </p:nvGraphicFramePr>
        <p:xfrm>
          <a:off x="3407679" y="2700537"/>
          <a:ext cx="533546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771">
                  <a:extLst>
                    <a:ext uri="{9D8B030D-6E8A-4147-A177-3AD203B41FA5}">
                      <a16:colId xmlns:a16="http://schemas.microsoft.com/office/drawing/2014/main" val="321816494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441507404"/>
                    </a:ext>
                  </a:extLst>
                </a:gridCol>
                <a:gridCol w="1637497">
                  <a:extLst>
                    <a:ext uri="{9D8B030D-6E8A-4147-A177-3AD203B41FA5}">
                      <a16:colId xmlns:a16="http://schemas.microsoft.com/office/drawing/2014/main" val="1483698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06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흰색 원형 </a:t>
                      </a:r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코팅정</a:t>
                      </a:r>
                      <a:endParaRPr lang="ko-KR" altLang="en-US" sz="1600" b="1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4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5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00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흰색 장방형 </a:t>
                      </a:r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코딩제</a:t>
                      </a:r>
                      <a:endParaRPr lang="ko-KR" altLang="en-US" sz="1600" b="1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9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6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14092"/>
                  </a:ext>
                </a:extLst>
              </a:tr>
              <a:tr h="262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홍색 장방형 </a:t>
                      </a:r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필름제</a:t>
                      </a:r>
                      <a:endParaRPr lang="ko-KR" altLang="en-US" sz="1600" b="1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7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3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07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72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01241-569E-EAA2-C579-86547F1C7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C58D5A-5456-B69D-E43A-BB46F41553A7}"/>
              </a:ext>
            </a:extLst>
          </p:cNvPr>
          <p:cNvSpPr/>
          <p:nvPr/>
        </p:nvSpPr>
        <p:spPr>
          <a:xfrm>
            <a:off x="5114087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69848AC-7C34-B3BD-AB26-73242566A58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4330222"/>
            <a:ext cx="1933200" cy="21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B520A7-A4DB-0EEA-F6AC-C88BA88204CF}"/>
              </a:ext>
            </a:extLst>
          </p:cNvPr>
          <p:cNvSpPr/>
          <p:nvPr/>
        </p:nvSpPr>
        <p:spPr>
          <a:xfrm>
            <a:off x="4641259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7A3FE13-085F-5477-CEEA-7643A6DCDDC0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96" y="893840"/>
            <a:ext cx="2880000" cy="342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2476AF-83F6-E70B-7DBE-A87BBFCF7858}"/>
              </a:ext>
            </a:extLst>
          </p:cNvPr>
          <p:cNvSpPr/>
          <p:nvPr/>
        </p:nvSpPr>
        <p:spPr>
          <a:xfrm>
            <a:off x="9227667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9D47CFA-3BA8-402A-860F-3DC60839D93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28812" y="4330222"/>
            <a:ext cx="1933200" cy="21600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5387CC-44DB-C4A3-2F63-ACBE98F73AA4}"/>
              </a:ext>
            </a:extLst>
          </p:cNvPr>
          <p:cNvSpPr/>
          <p:nvPr/>
        </p:nvSpPr>
        <p:spPr>
          <a:xfrm>
            <a:off x="8754840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729715-FE79-3776-436D-12B6174CC2EB}"/>
              </a:ext>
            </a:extLst>
          </p:cNvPr>
          <p:cNvPicPr preferRelativeResize="0"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40" y="893840"/>
            <a:ext cx="2880000" cy="342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EC708-1337-0BF1-8AA9-BABEAE3562E7}"/>
              </a:ext>
            </a:extLst>
          </p:cNvPr>
          <p:cNvSpPr/>
          <p:nvPr/>
        </p:nvSpPr>
        <p:spPr>
          <a:xfrm>
            <a:off x="1000506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FCAFDF-82EB-42AB-8C05-DB20606BA7C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0506" y="4330222"/>
            <a:ext cx="1933200" cy="216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8BD8A-A20E-87DB-DABC-F03CC2FB2056}"/>
              </a:ext>
            </a:extLst>
          </p:cNvPr>
          <p:cNvSpPr/>
          <p:nvPr/>
        </p:nvSpPr>
        <p:spPr>
          <a:xfrm>
            <a:off x="527678" y="893840"/>
            <a:ext cx="2880000" cy="342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294406C-5AEB-0D02-2A75-CA253919EC08}"/>
              </a:ext>
            </a:extLst>
          </p:cNvPr>
          <p:cNvPicPr preferRelativeResize="0"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8" y="893840"/>
            <a:ext cx="2880000" cy="34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67B71-9D24-1D62-24DD-D9687DFD10C9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3A57ED-11BD-EFC3-2914-19D5E2DE837F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5344D7-47A9-B450-4143-0E62B4F8483D}"/>
              </a:ext>
            </a:extLst>
          </p:cNvPr>
          <p:cNvSpPr txBox="1"/>
          <p:nvPr/>
        </p:nvSpPr>
        <p:spPr>
          <a:xfrm>
            <a:off x="1676400" y="330200"/>
            <a:ext cx="1053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Submission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검증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score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0.75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미만 데이터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(77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2BB828-EE06-2D81-870A-1AE1B0C1F270}"/>
              </a:ext>
            </a:extLst>
          </p:cNvPr>
          <p:cNvCxnSpPr>
            <a:cxnSpLocks/>
          </p:cNvCxnSpPr>
          <p:nvPr/>
        </p:nvCxnSpPr>
        <p:spPr>
          <a:xfrm>
            <a:off x="73197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D8783AD-EEF4-D16C-FCE9-180F3B20366F}"/>
              </a:ext>
            </a:extLst>
          </p:cNvPr>
          <p:cNvGraphicFramePr>
            <a:graphicFrameLocks noGrp="1"/>
          </p:cNvGraphicFramePr>
          <p:nvPr/>
        </p:nvGraphicFramePr>
        <p:xfrm>
          <a:off x="3920823" y="2826610"/>
          <a:ext cx="431494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3218164940"/>
                    </a:ext>
                  </a:extLst>
                </a:gridCol>
                <a:gridCol w="1867022">
                  <a:extLst>
                    <a:ext uri="{9D8B030D-6E8A-4147-A177-3AD203B41FA5}">
                      <a16:colId xmlns:a16="http://schemas.microsoft.com/office/drawing/2014/main" val="1441507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06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미황색</a:t>
                      </a:r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 투명 연질 캡슐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8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00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담황색 연질 캡슐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5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14092"/>
                  </a:ext>
                </a:extLst>
              </a:tr>
              <a:tr h="2628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홍색 원형 정제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6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079939"/>
                  </a:ext>
                </a:extLst>
              </a:tr>
            </a:tbl>
          </a:graphicData>
        </a:graphic>
      </p:graphicFrame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A3255C2-5C87-5B92-5DF1-E3888D2C285E}"/>
              </a:ext>
            </a:extLst>
          </p:cNvPr>
          <p:cNvSpPr/>
          <p:nvPr/>
        </p:nvSpPr>
        <p:spPr>
          <a:xfrm>
            <a:off x="663528" y="2579557"/>
            <a:ext cx="1570372" cy="1750665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F08C1-27A3-81B6-36E7-86A09615340B}"/>
              </a:ext>
            </a:extLst>
          </p:cNvPr>
          <p:cNvSpPr txBox="1"/>
          <p:nvPr/>
        </p:nvSpPr>
        <p:spPr>
          <a:xfrm>
            <a:off x="1891728" y="5144934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43.94%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1B2CCB8C-3026-24B7-B592-FE178608EE4B}"/>
              </a:ext>
            </a:extLst>
          </p:cNvPr>
          <p:cNvSpPr/>
          <p:nvPr/>
        </p:nvSpPr>
        <p:spPr>
          <a:xfrm>
            <a:off x="6133534" y="1478615"/>
            <a:ext cx="847725" cy="1041383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678307-35EC-6AEF-FA50-D3AF3859B044}"/>
              </a:ext>
            </a:extLst>
          </p:cNvPr>
          <p:cNvSpPr txBox="1"/>
          <p:nvPr/>
        </p:nvSpPr>
        <p:spPr>
          <a:xfrm>
            <a:off x="5929526" y="5059209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73.34%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60324ABA-5587-DF9F-4DA4-885510B7D778}"/>
              </a:ext>
            </a:extLst>
          </p:cNvPr>
          <p:cNvSpPr/>
          <p:nvPr/>
        </p:nvSpPr>
        <p:spPr>
          <a:xfrm>
            <a:off x="10360383" y="1401325"/>
            <a:ext cx="1274457" cy="1186914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2484E8-B5A4-EFC7-BBD6-4D325BA0AA39}"/>
              </a:ext>
            </a:extLst>
          </p:cNvPr>
          <p:cNvSpPr txBox="1"/>
          <p:nvPr/>
        </p:nvSpPr>
        <p:spPr>
          <a:xfrm>
            <a:off x="527678" y="2210225"/>
            <a:ext cx="25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 err="1">
                <a:solidFill>
                  <a:srgbClr val="D1C6AE"/>
                </a:solidFill>
              </a:rPr>
              <a:t>미황색</a:t>
            </a:r>
            <a:r>
              <a:rPr lang="ko-KR" altLang="en-US" b="1" dirty="0">
                <a:solidFill>
                  <a:srgbClr val="D1C6AE"/>
                </a:solidFill>
              </a:rPr>
              <a:t> 투명 연질 캡슐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A0F3DC-8BA4-A056-DD0F-986A9C4E9093}"/>
              </a:ext>
            </a:extLst>
          </p:cNvPr>
          <p:cNvSpPr txBox="1"/>
          <p:nvPr/>
        </p:nvSpPr>
        <p:spPr>
          <a:xfrm>
            <a:off x="4581484" y="2394891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담황색 연질 캡슐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ECA5C1-644E-6081-ABBB-F5D3E244621F}"/>
              </a:ext>
            </a:extLst>
          </p:cNvPr>
          <p:cNvSpPr txBox="1"/>
          <p:nvPr/>
        </p:nvSpPr>
        <p:spPr>
          <a:xfrm>
            <a:off x="8695065" y="2372120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홍색 원형 정제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006264-2058-380D-6170-B9442B81AFFC}"/>
              </a:ext>
            </a:extLst>
          </p:cNvPr>
          <p:cNvSpPr txBox="1"/>
          <p:nvPr/>
        </p:nvSpPr>
        <p:spPr>
          <a:xfrm>
            <a:off x="10044664" y="505920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75.72%</a:t>
            </a:r>
            <a:endParaRPr lang="ko-KR" altLang="en-US" sz="2400" b="1" dirty="0">
              <a:latin typeface="Sou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96772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8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5259873" y="-101263"/>
            <a:ext cx="16722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1"/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AABD8-0A10-3656-B4EE-99A895496FEF}"/>
              </a:ext>
            </a:extLst>
          </p:cNvPr>
          <p:cNvSpPr txBox="1"/>
          <p:nvPr/>
        </p:nvSpPr>
        <p:spPr>
          <a:xfrm>
            <a:off x="400050" y="1238250"/>
            <a:ext cx="486543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1.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프로젝트 소개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2.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핵심 기능 및 아키텍처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3.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모델 학습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4.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트러블 슈팅 및 데이터 분석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5. </a:t>
            </a:r>
            <a:r>
              <a:rPr lang="en-US" altLang="ko-KR" sz="2800" dirty="0" err="1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eda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시연 </a:t>
            </a:r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&amp;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모델 시연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r>
              <a:rPr lang="en-US" altLang="ko-KR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6. </a:t>
            </a:r>
            <a:r>
              <a:rPr lang="ko-KR" altLang="en-US" sz="28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모델 분석 개선 전략</a:t>
            </a:r>
            <a:endParaRPr lang="en-US" altLang="ko-KR" sz="28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E5A80-F251-9F3A-0B7B-21226977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FEC933D4-4E76-49BD-CD2C-EEABA8C93E3B}"/>
              </a:ext>
            </a:extLst>
          </p:cNvPr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69" y="912599"/>
            <a:ext cx="2880000" cy="342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05896D-7A86-F742-C1A2-0F4070C9C765}"/>
              </a:ext>
            </a:extLst>
          </p:cNvPr>
          <p:cNvSpPr/>
          <p:nvPr/>
        </p:nvSpPr>
        <p:spPr>
          <a:xfrm>
            <a:off x="1613753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F99DB47-0B36-B948-94B4-56614FFEF29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13753" y="4330222"/>
            <a:ext cx="1933200" cy="21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74A4087-A1D4-AB8E-4927-B5CF556173DB}"/>
              </a:ext>
            </a:extLst>
          </p:cNvPr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74" y="893840"/>
            <a:ext cx="2880000" cy="34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C5ABE3-6D85-3EF5-D71F-A507A128FA78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6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4CA604A-75E5-DDCC-DB18-C0A1F9B506E3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BE6F40-1275-5108-B973-79CABF48FD4C}"/>
              </a:ext>
            </a:extLst>
          </p:cNvPr>
          <p:cNvSpPr txBox="1"/>
          <p:nvPr/>
        </p:nvSpPr>
        <p:spPr>
          <a:xfrm>
            <a:off x="1676400" y="330200"/>
            <a:ext cx="1053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Submission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 검증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: score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0.75 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미만 데이터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(77</a:t>
            </a:r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8537FB-3AAE-B507-C0F2-CD24A0FFB675}"/>
              </a:ext>
            </a:extLst>
          </p:cNvPr>
          <p:cNvCxnSpPr>
            <a:cxnSpLocks/>
          </p:cNvCxnSpPr>
          <p:nvPr/>
        </p:nvCxnSpPr>
        <p:spPr>
          <a:xfrm>
            <a:off x="73197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DEBA003-ACAF-0638-1F4B-CF1BF5FCEF14}"/>
              </a:ext>
            </a:extLst>
          </p:cNvPr>
          <p:cNvGraphicFramePr>
            <a:graphicFrameLocks noGrp="1"/>
          </p:cNvGraphicFramePr>
          <p:nvPr/>
        </p:nvGraphicFramePr>
        <p:xfrm>
          <a:off x="4021274" y="890013"/>
          <a:ext cx="36732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907">
                  <a:extLst>
                    <a:ext uri="{9D8B030D-6E8A-4147-A177-3AD203B41FA5}">
                      <a16:colId xmlns:a16="http://schemas.microsoft.com/office/drawing/2014/main" val="3218164940"/>
                    </a:ext>
                  </a:extLst>
                </a:gridCol>
                <a:gridCol w="1589388">
                  <a:extLst>
                    <a:ext uri="{9D8B030D-6E8A-4147-A177-3AD203B41FA5}">
                      <a16:colId xmlns:a16="http://schemas.microsoft.com/office/drawing/2014/main" val="1441507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카테고리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알약 </a:t>
                      </a:r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개 판정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06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담황색 코팅 정제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3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00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흰색 경질 캡슐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 KR DemiLight" panose="020B0200000000000000" pitchFamily="50" charset="-127"/>
                          <a:ea typeface="Noto Sans KR DemiLight" panose="020B0200000000000000" pitchFamily="50" charset="-127"/>
                        </a:rPr>
                        <a:t>2</a:t>
                      </a:r>
                      <a:endParaRPr lang="ko-KR" altLang="en-US" dirty="0">
                        <a:latin typeface="Noto Sans KR DemiLight" panose="020B0200000000000000" pitchFamily="50" charset="-127"/>
                        <a:ea typeface="Noto Sans KR DemiLight" panose="020B0200000000000000" pitchFamily="50" charset="-127"/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1409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266724-6B77-F3C6-0DD9-FD9127AE0CD3}"/>
              </a:ext>
            </a:extLst>
          </p:cNvPr>
          <p:cNvSpPr/>
          <p:nvPr/>
        </p:nvSpPr>
        <p:spPr>
          <a:xfrm>
            <a:off x="8167397" y="4330222"/>
            <a:ext cx="1934345" cy="2160000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ECF6F6-68B5-0745-9A64-9EC9E6979F5A}"/>
              </a:ext>
            </a:extLst>
          </p:cNvPr>
          <p:cNvSpPr txBox="1"/>
          <p:nvPr/>
        </p:nvSpPr>
        <p:spPr>
          <a:xfrm>
            <a:off x="2430178" y="5059209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52.07%</a:t>
            </a:r>
            <a:endParaRPr lang="ko-KR" altLang="en-US" sz="2400" b="1" dirty="0">
              <a:latin typeface="Source Sans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6C78726D-372C-EA3E-8F7B-A0911332BC0D}"/>
              </a:ext>
            </a:extLst>
          </p:cNvPr>
          <p:cNvSpPr/>
          <p:nvPr/>
        </p:nvSpPr>
        <p:spPr>
          <a:xfrm>
            <a:off x="2362670" y="1305834"/>
            <a:ext cx="1570372" cy="1054252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96C882-B50C-2A0E-3666-675CA98AF6C2}"/>
              </a:ext>
            </a:extLst>
          </p:cNvPr>
          <p:cNvSpPr txBox="1"/>
          <p:nvPr/>
        </p:nvSpPr>
        <p:spPr>
          <a:xfrm>
            <a:off x="1141274" y="2566279"/>
            <a:ext cx="25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담황색 코팅 정제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FE5CC334-DDC2-28A0-EEC8-D0498A41E1F6}"/>
              </a:ext>
            </a:extLst>
          </p:cNvPr>
          <p:cNvSpPr/>
          <p:nvPr/>
        </p:nvSpPr>
        <p:spPr>
          <a:xfrm>
            <a:off x="9535631" y="2360086"/>
            <a:ext cx="941869" cy="1726139"/>
          </a:xfrm>
          <a:prstGeom prst="flowChartConnector">
            <a:avLst/>
          </a:prstGeom>
          <a:noFill/>
          <a:ln w="76200">
            <a:solidFill>
              <a:srgbClr val="D1C6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7CCCD4-D83F-F9F6-4DC7-C848A2930C58}"/>
              </a:ext>
            </a:extLst>
          </p:cNvPr>
          <p:cNvSpPr txBox="1"/>
          <p:nvPr/>
        </p:nvSpPr>
        <p:spPr>
          <a:xfrm>
            <a:off x="7839956" y="2381613"/>
            <a:ext cx="25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b="1" dirty="0">
                <a:solidFill>
                  <a:srgbClr val="D1C6AE"/>
                </a:solidFill>
              </a:rPr>
              <a:t>흰색 경질 캡슐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D13082D-4EEB-893F-678C-887B97EE6E6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68542" y="4330222"/>
            <a:ext cx="1933200" cy="216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FEC6DF-4ED6-76C9-BD0D-81794AA194F3}"/>
              </a:ext>
            </a:extLst>
          </p:cNvPr>
          <p:cNvSpPr txBox="1"/>
          <p:nvPr/>
        </p:nvSpPr>
        <p:spPr>
          <a:xfrm>
            <a:off x="9035672" y="5059208"/>
            <a:ext cx="111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Source Sans"/>
              </a:rPr>
              <a:t>43.07%</a:t>
            </a:r>
            <a:endParaRPr lang="ko-KR" altLang="en-US" sz="2400" b="1" dirty="0">
              <a:latin typeface="Sou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12696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8E4C7-01AE-EF29-65D1-1B37EEF72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9DC0E4-01E4-4B00-3322-9A404149EE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9524" y="0"/>
            <a:ext cx="4562475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04AA63-EEFA-FAD0-0098-057E19F4737F}"/>
              </a:ext>
            </a:extLst>
          </p:cNvPr>
          <p:cNvSpPr/>
          <p:nvPr/>
        </p:nvSpPr>
        <p:spPr>
          <a:xfrm>
            <a:off x="446566" y="809509"/>
            <a:ext cx="7182957" cy="26290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7C7C7A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모델 성능을 개선하기 위해서는 증강 기법을 색상마다 다르게 시도</a:t>
            </a:r>
            <a:endParaRPr lang="en-US" altLang="ko-KR" sz="2000" dirty="0">
              <a:solidFill>
                <a:srgbClr val="7C7C7A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EB1FB-7FAB-C5D4-FDED-76DFF5CA62C4}"/>
              </a:ext>
            </a:extLst>
          </p:cNvPr>
          <p:cNvSpPr txBox="1"/>
          <p:nvPr/>
        </p:nvSpPr>
        <p:spPr>
          <a:xfrm>
            <a:off x="583709" y="3455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7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1AE2D4-C056-ABD7-73CA-A7BE9FEE42EE}"/>
              </a:ext>
            </a:extLst>
          </p:cNvPr>
          <p:cNvCxnSpPr>
            <a:cxnSpLocks/>
          </p:cNvCxnSpPr>
          <p:nvPr/>
        </p:nvCxnSpPr>
        <p:spPr>
          <a:xfrm>
            <a:off x="152400" y="187778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668038-BA19-4745-17D4-FE009804BC68}"/>
              </a:ext>
            </a:extLst>
          </p:cNvPr>
          <p:cNvSpPr txBox="1"/>
          <p:nvPr/>
        </p:nvSpPr>
        <p:spPr>
          <a:xfrm>
            <a:off x="1676400" y="330200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성능 개선 전략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050D79F-1C41-771B-9B94-CB1B69E1A4C3}"/>
              </a:ext>
            </a:extLst>
          </p:cNvPr>
          <p:cNvCxnSpPr>
            <a:cxnSpLocks/>
          </p:cNvCxnSpPr>
          <p:nvPr/>
        </p:nvCxnSpPr>
        <p:spPr>
          <a:xfrm>
            <a:off x="8754840" y="194581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C07888-8966-EF07-F9F3-A8E1E2BC1A45}"/>
              </a:ext>
            </a:extLst>
          </p:cNvPr>
          <p:cNvSpPr/>
          <p:nvPr/>
        </p:nvSpPr>
        <p:spPr>
          <a:xfrm>
            <a:off x="446566" y="3616624"/>
            <a:ext cx="7182957" cy="2629016"/>
          </a:xfrm>
          <a:prstGeom prst="rect">
            <a:avLst/>
          </a:prstGeom>
          <a:solidFill>
            <a:srgbClr val="7C7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흰색 알약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대비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/ </a:t>
            </a:r>
            <a:r>
              <a:rPr lang="ko-KR" altLang="en-US" sz="2000" dirty="0" err="1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샤프닝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각인 강조</a:t>
            </a:r>
            <a:endParaRPr lang="en-US" altLang="ko-KR" sz="2000" dirty="0">
              <a:solidFill>
                <a:schemeClr val="bg1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황색 알약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HSV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색 공간 변환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 채도 강화</a:t>
            </a:r>
            <a:endParaRPr lang="en-US" altLang="ko-KR" sz="2000" dirty="0">
              <a:solidFill>
                <a:schemeClr val="bg1"/>
              </a:solidFill>
              <a:latin typeface="Noto Sans KR DemiLight" panose="020B0200000000000000" pitchFamily="50" charset="-127"/>
              <a:ea typeface="Noto Sans KR DemiLight" panose="020B0200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홍색 알약 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: RED 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채널 강화</a:t>
            </a:r>
            <a:r>
              <a:rPr lang="en-US" altLang="ko-KR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rPr>
              <a:t>십자 각인 패턴 </a:t>
            </a:r>
            <a:r>
              <a:rPr lang="ko-KR" altLang="en-US" sz="2000" dirty="0">
                <a:solidFill>
                  <a:srgbClr val="7C7C7A"/>
                </a:solidFill>
              </a:rPr>
              <a:t>강조</a:t>
            </a:r>
          </a:p>
        </p:txBody>
      </p:sp>
    </p:spTree>
    <p:extLst>
      <p:ext uri="{BB962C8B-B14F-4D97-AF65-F5344CB8AC3E}">
        <p14:creationId xmlns:p14="http://schemas.microsoft.com/office/powerpoint/2010/main" val="3237330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D2DC1-96F6-2465-CBF9-D5EA940A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01491-6BA9-31A3-911F-010D2CDAFDF2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BD7A81-6BFA-C82D-1A69-8849118E17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B5B14-7202-C29C-5A76-08BC55822F80}"/>
              </a:ext>
            </a:extLst>
          </p:cNvPr>
          <p:cNvSpPr txBox="1"/>
          <p:nvPr/>
        </p:nvSpPr>
        <p:spPr>
          <a:xfrm>
            <a:off x="3733814" y="1730498"/>
            <a:ext cx="4724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감사합니다</a:t>
            </a:r>
            <a:r>
              <a:rPr lang="en-US" altLang="ko-KR" sz="7200" spc="-300" dirty="0"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.</a:t>
            </a:r>
            <a:endParaRPr lang="ko-KR" altLang="en-US" sz="7200" spc="-300" dirty="0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85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7B305-4F4D-A38C-72F7-0CCABE56C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AA08DE9-0FD9-699D-5800-928F3DCD781B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74F811-BB31-27C3-D4F4-F4ECD2F728AB}"/>
              </a:ext>
            </a:extLst>
          </p:cNvPr>
          <p:cNvSpPr txBox="1"/>
          <p:nvPr/>
        </p:nvSpPr>
        <p:spPr>
          <a:xfrm>
            <a:off x="1676400" y="330200"/>
            <a:ext cx="35461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프로젝트 소개</a:t>
            </a:r>
            <a:endParaRPr lang="ko-KR" altLang="en-US" sz="4400" spc="-300" dirty="0">
              <a:solidFill>
                <a:schemeClr val="accent4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F409A-1B0B-4F03-C112-F010078E6C71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198B4EC-98AA-0046-6160-1A78665E93F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286ED0-7BEE-9CCB-11E4-E3F2D80C398F}"/>
              </a:ext>
            </a:extLst>
          </p:cNvPr>
          <p:cNvSpPr/>
          <p:nvPr/>
        </p:nvSpPr>
        <p:spPr>
          <a:xfrm>
            <a:off x="10498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D0FC65-7EF8-0063-820F-F8F8FC7BFEAE}"/>
              </a:ext>
            </a:extLst>
          </p:cNvPr>
          <p:cNvSpPr/>
          <p:nvPr/>
        </p:nvSpPr>
        <p:spPr>
          <a:xfrm>
            <a:off x="2459527" y="2047946"/>
            <a:ext cx="8886379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5A14A2-5A23-C1D2-AB7F-AD769E6BD32C}"/>
              </a:ext>
            </a:extLst>
          </p:cNvPr>
          <p:cNvSpPr txBox="1"/>
          <p:nvPr/>
        </p:nvSpPr>
        <p:spPr>
          <a:xfrm>
            <a:off x="13838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8A1AD0-38C9-519B-5A46-44E27B5663DC}"/>
              </a:ext>
            </a:extLst>
          </p:cNvPr>
          <p:cNvSpPr txBox="1"/>
          <p:nvPr/>
        </p:nvSpPr>
        <p:spPr>
          <a:xfrm>
            <a:off x="2716622" y="2107333"/>
            <a:ext cx="8629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n-ea"/>
              </a:rPr>
              <a:t>프로젝트 배경</a:t>
            </a:r>
            <a:endParaRPr lang="en-US" altLang="ko-KR" sz="2400" b="1" spc="-3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400" spc="-300" dirty="0">
                <a:solidFill>
                  <a:schemeClr val="bg1"/>
                </a:solidFill>
                <a:latin typeface="+mn-ea"/>
              </a:rPr>
              <a:t>컴퓨터 비전 학습 과정에서 딥러닝 기반 이미지 분류 및 객체 인식 기술 습득</a:t>
            </a:r>
            <a:endParaRPr lang="en-US" altLang="ko-KR" sz="24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DFAA2F-60F0-705D-6705-A400A88722DD}"/>
              </a:ext>
            </a:extLst>
          </p:cNvPr>
          <p:cNvSpPr/>
          <p:nvPr/>
        </p:nvSpPr>
        <p:spPr>
          <a:xfrm>
            <a:off x="10498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66F16E-99F0-EB57-CB28-2A6CE8D42F6A}"/>
              </a:ext>
            </a:extLst>
          </p:cNvPr>
          <p:cNvSpPr/>
          <p:nvPr/>
        </p:nvSpPr>
        <p:spPr>
          <a:xfrm>
            <a:off x="2459528" y="3367447"/>
            <a:ext cx="8886378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A3A516-661C-E279-4738-1DDAA4207A78}"/>
              </a:ext>
            </a:extLst>
          </p:cNvPr>
          <p:cNvSpPr txBox="1"/>
          <p:nvPr/>
        </p:nvSpPr>
        <p:spPr>
          <a:xfrm>
            <a:off x="13944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DA5F3-8577-6C97-B0B3-D0B9BAE67C70}"/>
              </a:ext>
            </a:extLst>
          </p:cNvPr>
          <p:cNvSpPr txBox="1"/>
          <p:nvPr/>
        </p:nvSpPr>
        <p:spPr>
          <a:xfrm>
            <a:off x="2716622" y="3469910"/>
            <a:ext cx="7704353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bg1"/>
                </a:solidFill>
                <a:latin typeface="+mn-ea"/>
              </a:rPr>
              <a:t>프로젝트 목표</a:t>
            </a:r>
            <a:endParaRPr lang="en-US" altLang="ko-KR" sz="2400" b="1" spc="-3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400" spc="-300" dirty="0">
                <a:solidFill>
                  <a:schemeClr val="bg1"/>
                </a:solidFill>
                <a:latin typeface="+mn-ea"/>
              </a:rPr>
              <a:t>미션에 부합 하는  최적의 모델 선정 및   파이프라인  개발  경험  축적  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AA3C7F-DE26-8728-8CE3-A5E093C2F515}"/>
              </a:ext>
            </a:extLst>
          </p:cNvPr>
          <p:cNvSpPr/>
          <p:nvPr/>
        </p:nvSpPr>
        <p:spPr>
          <a:xfrm>
            <a:off x="10498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B7A5B5-8B5A-FED3-0BB3-C9B980169A17}"/>
              </a:ext>
            </a:extLst>
          </p:cNvPr>
          <p:cNvSpPr/>
          <p:nvPr/>
        </p:nvSpPr>
        <p:spPr>
          <a:xfrm>
            <a:off x="2459528" y="4686948"/>
            <a:ext cx="8886378" cy="1044000"/>
          </a:xfrm>
          <a:prstGeom prst="rect">
            <a:avLst/>
          </a:prstGeom>
          <a:solidFill>
            <a:srgbClr val="DFD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8CCE6E-D89C-C026-FBC8-AA5C72FCF0B1}"/>
              </a:ext>
            </a:extLst>
          </p:cNvPr>
          <p:cNvSpPr txBox="1"/>
          <p:nvPr/>
        </p:nvSpPr>
        <p:spPr>
          <a:xfrm>
            <a:off x="1394467" y="4884163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5049A5-612F-EB65-3C83-BACB47BCFC47}"/>
              </a:ext>
            </a:extLst>
          </p:cNvPr>
          <p:cNvSpPr txBox="1"/>
          <p:nvPr/>
        </p:nvSpPr>
        <p:spPr>
          <a:xfrm>
            <a:off x="2716622" y="4791829"/>
            <a:ext cx="8425550" cy="769441"/>
          </a:xfrm>
          <a:prstGeom prst="rect">
            <a:avLst/>
          </a:prstGeom>
          <a:solidFill>
            <a:srgbClr val="DFD8C7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 후 기대  효과</a:t>
            </a:r>
            <a:endParaRPr lang="en-US" altLang="ko-KR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실무 경험   축적  및  수업  이외   지식  습득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기술 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기술  향상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  기타 소요 기술  습득</a:t>
            </a:r>
            <a:endParaRPr lang="en-US" altLang="ko-KR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602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9017637-A38F-21D0-CE12-8F5AA113B485}"/>
              </a:ext>
            </a:extLst>
          </p:cNvPr>
          <p:cNvCxnSpPr>
            <a:cxnSpLocks/>
          </p:cNvCxnSpPr>
          <p:nvPr/>
        </p:nvCxnSpPr>
        <p:spPr>
          <a:xfrm flipH="1">
            <a:off x="6027715" y="3290730"/>
            <a:ext cx="2874193" cy="69518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415FBA7-D211-66BB-51C3-8C9AD289DC14}"/>
              </a:ext>
            </a:extLst>
          </p:cNvPr>
          <p:cNvCxnSpPr>
            <a:cxnSpLocks/>
          </p:cNvCxnSpPr>
          <p:nvPr/>
        </p:nvCxnSpPr>
        <p:spPr>
          <a:xfrm flipH="1" flipV="1">
            <a:off x="6080413" y="4007922"/>
            <a:ext cx="1354207" cy="130072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E153EE-CB90-54FF-2BED-CED7384882FC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4092200" y="3997861"/>
            <a:ext cx="1988213" cy="217248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0102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핵심 기능 및 아키텍처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(Key Features &amp; Architecture)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>
            <a:cxnSpLocks/>
          </p:cNvCxnSpPr>
          <p:nvPr/>
        </p:nvCxnSpPr>
        <p:spPr>
          <a:xfrm>
            <a:off x="6080413" y="2759483"/>
            <a:ext cx="0" cy="122831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834635" y="4669141"/>
            <a:ext cx="1758766" cy="1758766"/>
          </a:xfrm>
          <a:prstGeom prst="ellipse">
            <a:avLst/>
          </a:prstGeom>
          <a:solidFill>
            <a:srgbClr val="BD814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Streamlit</a:t>
            </a:r>
            <a:endParaRPr lang="en-US" altLang="ko-KR" sz="1600" dirty="0">
              <a:solidFill>
                <a:schemeClr val="accent3">
                  <a:lumMod val="40000"/>
                  <a:lumOff val="60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웹 애플리케이션</a:t>
            </a:r>
            <a:endParaRPr lang="ko-KR" alt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01030" y="1000717"/>
            <a:ext cx="1758766" cy="1758766"/>
          </a:xfrm>
          <a:prstGeom prst="ellipse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약물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탐지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기능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7434620" y="2232427"/>
            <a:ext cx="1758766" cy="1758766"/>
          </a:xfrm>
          <a:prstGeom prst="ellipse">
            <a:avLst/>
          </a:prstGeom>
          <a:solidFill>
            <a:srgbClr val="D0A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데이터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분석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(EDA)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251060" y="1109873"/>
            <a:ext cx="2795744" cy="1689535"/>
            <a:chOff x="237769" y="4249825"/>
            <a:chExt cx="2858426" cy="16149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37769" y="4952785"/>
              <a:ext cx="2858426" cy="911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- YOLOv8n </a:t>
              </a:r>
              <a:r>
                <a:rPr lang="ko-KR" altLang="en-US" sz="1400" dirty="0"/>
                <a:t>을 활용한 약물 객체 탐지</a:t>
              </a:r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신뢰도 기반 </a:t>
              </a:r>
              <a:r>
                <a:rPr lang="ko-KR" altLang="en-US" sz="1400" dirty="0" err="1"/>
                <a:t>바운딩</a:t>
              </a:r>
              <a:r>
                <a:rPr lang="ko-KR" altLang="en-US" sz="1400" dirty="0"/>
                <a:t> 박스 및 생성 클래스 분류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473761" y="4249825"/>
              <a:ext cx="2340739" cy="676634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약물 탐지 기능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(Object Detection)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007EA15-B6BE-7C6E-6460-6C171FDCC746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3096623" y="3277766"/>
            <a:ext cx="2983790" cy="7200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1606E89-2E31-8892-822B-8C68780C2360}"/>
              </a:ext>
            </a:extLst>
          </p:cNvPr>
          <p:cNvSpPr/>
          <p:nvPr/>
        </p:nvSpPr>
        <p:spPr>
          <a:xfrm>
            <a:off x="3096623" y="2398383"/>
            <a:ext cx="1758766" cy="1758766"/>
          </a:xfrm>
          <a:prstGeom prst="ellipse">
            <a:avLst/>
          </a:prstGeom>
          <a:solidFill>
            <a:srgbClr val="704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GPT</a:t>
            </a:r>
          </a:p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프롬프트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엔지니어링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B5EB50-8B36-3F40-B638-F70A5B61ABE0}"/>
              </a:ext>
            </a:extLst>
          </p:cNvPr>
          <p:cNvSpPr/>
          <p:nvPr/>
        </p:nvSpPr>
        <p:spPr>
          <a:xfrm>
            <a:off x="6788838" y="4412977"/>
            <a:ext cx="1758766" cy="1758766"/>
          </a:xfrm>
          <a:prstGeom prst="ellipse">
            <a:avLst/>
          </a:prstGeom>
          <a:solidFill>
            <a:srgbClr val="DFD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자동화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평가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Noto Serif KR Black" panose="02020200000000000000" pitchFamily="18" charset="-127"/>
                <a:ea typeface="Noto Serif KR Black" panose="02020200000000000000" pitchFamily="18" charset="-127"/>
              </a:rPr>
              <a:t>시스템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F05768E-68BC-79A5-47A2-985EAA76E431}"/>
              </a:ext>
            </a:extLst>
          </p:cNvPr>
          <p:cNvGrpSpPr/>
          <p:nvPr/>
        </p:nvGrpSpPr>
        <p:grpSpPr>
          <a:xfrm>
            <a:off x="275128" y="3057165"/>
            <a:ext cx="2983791" cy="1222552"/>
            <a:chOff x="258857" y="4249825"/>
            <a:chExt cx="3050688" cy="116857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C9AA10-4D93-E06E-4431-CF59CBE3A97B}"/>
                </a:ext>
              </a:extLst>
            </p:cNvPr>
            <p:cNvSpPr txBox="1"/>
            <p:nvPr/>
          </p:nvSpPr>
          <p:spPr>
            <a:xfrm>
              <a:off x="258857" y="4712349"/>
              <a:ext cx="3050688" cy="706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약물 정보 설명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사용자 상황에 맞는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차적 진단 가능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380329-F304-FBD5-40B2-7C73692793D2}"/>
                </a:ext>
              </a:extLst>
            </p:cNvPr>
            <p:cNvSpPr txBox="1"/>
            <p:nvPr/>
          </p:nvSpPr>
          <p:spPr>
            <a:xfrm>
              <a:off x="431971" y="4249825"/>
              <a:ext cx="2424324" cy="38244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프롬프트 엔지니어링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B821CB1-0E6A-BC68-A08F-EC54EDB9F130}"/>
              </a:ext>
            </a:extLst>
          </p:cNvPr>
          <p:cNvGrpSpPr/>
          <p:nvPr/>
        </p:nvGrpSpPr>
        <p:grpSpPr>
          <a:xfrm>
            <a:off x="251060" y="4968363"/>
            <a:ext cx="2795745" cy="1439914"/>
            <a:chOff x="258857" y="4249825"/>
            <a:chExt cx="2858426" cy="13763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1811E0-E159-BBAF-6A3E-448D678259A0}"/>
                </a:ext>
              </a:extLst>
            </p:cNvPr>
            <p:cNvSpPr txBox="1"/>
            <p:nvPr/>
          </p:nvSpPr>
          <p:spPr>
            <a:xfrm>
              <a:off x="258857" y="4714184"/>
              <a:ext cx="2858426" cy="91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Python </a:t>
              </a:r>
              <a:r>
                <a:rPr lang="ko-KR" altLang="en-US" sz="1400" dirty="0"/>
                <a:t>기반 데이터 중심 웹 애플리케이션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실시간 이미지 업로드 및 실 검증</a:t>
              </a:r>
              <a:endParaRPr lang="en-US" altLang="ko-KR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D7A3CE-C99B-F380-A25D-16EF81CA0683}"/>
                </a:ext>
              </a:extLst>
            </p:cNvPr>
            <p:cNvSpPr txBox="1"/>
            <p:nvPr/>
          </p:nvSpPr>
          <p:spPr>
            <a:xfrm>
              <a:off x="1014617" y="4249825"/>
              <a:ext cx="1259036" cy="38244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Streamlit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D6D0B64-F683-BEF4-0450-44DF6D818B97}"/>
              </a:ext>
            </a:extLst>
          </p:cNvPr>
          <p:cNvGrpSpPr/>
          <p:nvPr/>
        </p:nvGrpSpPr>
        <p:grpSpPr>
          <a:xfrm>
            <a:off x="8467594" y="1156201"/>
            <a:ext cx="3079728" cy="1225064"/>
            <a:chOff x="258857" y="4249825"/>
            <a:chExt cx="2858426" cy="11709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6BCF8B-1590-6ED9-D71A-F117FCA97B59}"/>
                </a:ext>
              </a:extLst>
            </p:cNvPr>
            <p:cNvSpPr txBox="1"/>
            <p:nvPr/>
          </p:nvSpPr>
          <p:spPr>
            <a:xfrm>
              <a:off x="258857" y="4714750"/>
              <a:ext cx="2858426" cy="706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이미지</a:t>
              </a:r>
              <a:r>
                <a:rPr lang="en-US" altLang="ko-KR" sz="1400" dirty="0"/>
                <a:t> : </a:t>
              </a:r>
              <a:r>
                <a:rPr lang="ko-KR" altLang="en-US" sz="1400" dirty="0" err="1"/>
                <a:t>어노테이션</a:t>
              </a:r>
              <a:r>
                <a:rPr lang="ko-KR" altLang="en-US" sz="1400" dirty="0"/>
                <a:t> 매핑 분석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전수 식별을 통해 </a:t>
              </a:r>
              <a:r>
                <a:rPr lang="en-US" altLang="ko-KR" sz="1400" dirty="0" err="1"/>
                <a:t>bbox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박스 및 약 이름 확인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약학 정보원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85847D-7A37-CC5F-81E0-D1B7D2B2C61D}"/>
                </a:ext>
              </a:extLst>
            </p:cNvPr>
            <p:cNvSpPr txBox="1"/>
            <p:nvPr/>
          </p:nvSpPr>
          <p:spPr>
            <a:xfrm>
              <a:off x="654345" y="4249825"/>
              <a:ext cx="1979580" cy="38244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데이터 분석 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(EDA)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300549C-E4D0-42F1-8456-2D5973D6A282}"/>
              </a:ext>
            </a:extLst>
          </p:cNvPr>
          <p:cNvGrpSpPr/>
          <p:nvPr/>
        </p:nvGrpSpPr>
        <p:grpSpPr>
          <a:xfrm>
            <a:off x="8595031" y="4580402"/>
            <a:ext cx="3079728" cy="1176031"/>
            <a:chOff x="212454" y="4249825"/>
            <a:chExt cx="2858426" cy="11241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ED8CCD-D87E-320F-F633-566B456C9AAF}"/>
                </a:ext>
              </a:extLst>
            </p:cNvPr>
            <p:cNvSpPr txBox="1"/>
            <p:nvPr/>
          </p:nvSpPr>
          <p:spPr>
            <a:xfrm>
              <a:off x="212454" y="4667882"/>
              <a:ext cx="2858426" cy="706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Kaggle Submission </a:t>
              </a:r>
              <a:r>
                <a:rPr lang="ko-KR" altLang="en-US" sz="1400" dirty="0"/>
                <a:t>파일 생성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 err="1"/>
                <a:t>mAP</a:t>
              </a:r>
              <a:r>
                <a:rPr lang="en-US" altLang="ko-KR" sz="1400" dirty="0"/>
                <a:t>@[0.75:0.95] </a:t>
              </a:r>
              <a:r>
                <a:rPr lang="ko-KR" altLang="en-US" sz="1400" dirty="0"/>
                <a:t>평가 지표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계산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D7A32B-E290-1EA7-60BC-E630A4E0F423}"/>
                </a:ext>
              </a:extLst>
            </p:cNvPr>
            <p:cNvSpPr txBox="1"/>
            <p:nvPr/>
          </p:nvSpPr>
          <p:spPr>
            <a:xfrm>
              <a:off x="641946" y="4249825"/>
              <a:ext cx="2004385" cy="382445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자동화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평가 시스템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D6673E1-2552-D0C8-8777-1246E92991DE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E6EC796-227C-559F-2A8F-07B193B08CA8}"/>
              </a:ext>
            </a:extLst>
          </p:cNvPr>
          <p:cNvCxnSpPr>
            <a:cxnSpLocks/>
          </p:cNvCxnSpPr>
          <p:nvPr/>
        </p:nvCxnSpPr>
        <p:spPr>
          <a:xfrm>
            <a:off x="15875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214FCE8-DC9B-EDD3-81EE-96432A1326BD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5557" y="1776905"/>
            <a:ext cx="3640984" cy="3387516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D9B143F9-EC64-ABC5-C8D5-795E8046693C}"/>
              </a:ext>
            </a:extLst>
          </p:cNvPr>
          <p:cNvSpPr/>
          <p:nvPr/>
        </p:nvSpPr>
        <p:spPr>
          <a:xfrm>
            <a:off x="6735706" y="882571"/>
            <a:ext cx="4940300" cy="1195708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C8E52-9362-CCF8-761C-3EAF07D4CB2F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E1A8CC-881A-A5D0-8ACD-8909787DFE2A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2FBB5D-99A4-F72C-D93C-F17682E9DEC7}"/>
              </a:ext>
            </a:extLst>
          </p:cNvPr>
          <p:cNvCxnSpPr>
            <a:cxnSpLocks/>
          </p:cNvCxnSpPr>
          <p:nvPr/>
        </p:nvCxnSpPr>
        <p:spPr>
          <a:xfrm>
            <a:off x="15875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91442E-2474-1CE3-3F05-23E13B76CC73}"/>
              </a:ext>
            </a:extLst>
          </p:cNvPr>
          <p:cNvSpPr txBox="1"/>
          <p:nvPr/>
        </p:nvSpPr>
        <p:spPr>
          <a:xfrm>
            <a:off x="1676400" y="330200"/>
            <a:ext cx="3809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프로젝트 </a:t>
            </a:r>
            <a:r>
              <a:rPr lang="en-US" altLang="ko-KR" sz="3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Workflow</a:t>
            </a:r>
            <a:endParaRPr lang="ko-KR" altLang="en-US" sz="3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20708B0-2D74-ABB6-391E-F58EDB75AC3F}"/>
              </a:ext>
            </a:extLst>
          </p:cNvPr>
          <p:cNvSpPr/>
          <p:nvPr/>
        </p:nvSpPr>
        <p:spPr>
          <a:xfrm>
            <a:off x="6735706" y="907971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kern="1200" dirty="0" err="1"/>
              <a:t>Streamlit</a:t>
            </a:r>
            <a:r>
              <a:rPr lang="en-US" altLang="ko-KR" kern="1200" dirty="0"/>
              <a:t> </a:t>
            </a:r>
            <a:r>
              <a:rPr lang="en-US" altLang="ko-KR" dirty="0"/>
              <a:t>Web UI (streamitService.py)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282CB60-D8A4-9B59-860C-F9A45CD85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129714"/>
              </p:ext>
            </p:extLst>
          </p:nvPr>
        </p:nvGraphicFramePr>
        <p:xfrm>
          <a:off x="6735706" y="1496049"/>
          <a:ext cx="49403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60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2774778465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2551925720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2914413052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319945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프로젝트 개요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 연구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EDA </a:t>
                      </a:r>
                      <a:r>
                        <a:rPr lang="ko-KR" altLang="en-US" sz="1400" dirty="0"/>
                        <a:t>시연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 시연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07F70F-A5CB-A892-E4DA-96851090550E}"/>
              </a:ext>
            </a:extLst>
          </p:cNvPr>
          <p:cNvCxnSpPr>
            <a:cxnSpLocks/>
          </p:cNvCxnSpPr>
          <p:nvPr/>
        </p:nvCxnSpPr>
        <p:spPr>
          <a:xfrm>
            <a:off x="5840730" y="5599775"/>
            <a:ext cx="709141" cy="0"/>
          </a:xfrm>
          <a:prstGeom prst="straightConnector1">
            <a:avLst/>
          </a:prstGeom>
          <a:ln w="57150" cap="flat" cmpd="sng" algn="ctr">
            <a:solidFill>
              <a:srgbClr val="9F9E9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EFCD12DE-2190-953D-8323-2E3620BB2260}"/>
              </a:ext>
            </a:extLst>
          </p:cNvPr>
          <p:cNvSpPr/>
          <p:nvPr/>
        </p:nvSpPr>
        <p:spPr>
          <a:xfrm>
            <a:off x="6735706" y="5015655"/>
            <a:ext cx="4940300" cy="1620161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6D974C1-3564-C77A-1C65-1BAB183C384A}"/>
              </a:ext>
            </a:extLst>
          </p:cNvPr>
          <p:cNvSpPr/>
          <p:nvPr/>
        </p:nvSpPr>
        <p:spPr>
          <a:xfrm>
            <a:off x="6735706" y="5041056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/>
              <a:t>핵심 파이프라인</a:t>
            </a:r>
            <a:r>
              <a:rPr lang="en-US" altLang="ko-KR" dirty="0"/>
              <a:t>(A04.py)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8F00DB8-AB00-8798-C42B-1B8070E5D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75068"/>
              </p:ext>
            </p:extLst>
          </p:nvPr>
        </p:nvGraphicFramePr>
        <p:xfrm>
          <a:off x="6735706" y="5613510"/>
          <a:ext cx="49403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300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Execute_Train</a:t>
                      </a:r>
                      <a:r>
                        <a:rPr lang="en-US" altLang="ko-KR" sz="1400" dirty="0"/>
                        <a:t>() : </a:t>
                      </a:r>
                      <a:r>
                        <a:rPr lang="ko-KR" altLang="en-US" sz="1400" dirty="0"/>
                        <a:t>통합 학습 실행 함수 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데이터 </a:t>
                      </a:r>
                      <a:r>
                        <a:rPr lang="ko-KR" altLang="en-US" sz="1400" dirty="0" err="1"/>
                        <a:t>전처리</a:t>
                      </a:r>
                      <a:r>
                        <a:rPr lang="ko-KR" altLang="en-US" sz="1400" dirty="0"/>
                        <a:t> 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모델 학습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평가 통합 시스템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YOLOv8 &amp; Faster R-CNN </a:t>
                      </a:r>
                      <a:r>
                        <a:rPr lang="ko-KR" altLang="en-US" sz="1400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0146030D-A83C-5EFC-E450-8A532F43E54B}"/>
              </a:ext>
            </a:extLst>
          </p:cNvPr>
          <p:cNvSpPr/>
          <p:nvPr/>
        </p:nvSpPr>
        <p:spPr>
          <a:xfrm>
            <a:off x="701831" y="1246369"/>
            <a:ext cx="4940300" cy="1195708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06278733-FC65-D767-F047-C73312B45438}"/>
              </a:ext>
            </a:extLst>
          </p:cNvPr>
          <p:cNvSpPr/>
          <p:nvPr/>
        </p:nvSpPr>
        <p:spPr>
          <a:xfrm>
            <a:off x="701831" y="1271769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kern="1200" dirty="0"/>
              <a:t>데이터 셋 정의</a:t>
            </a:r>
            <a:endParaRPr lang="en-US" altLang="ko-KR" dirty="0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A9058534-0CED-C96D-AA94-FEBB967BB8A4}"/>
              </a:ext>
            </a:extLst>
          </p:cNvPr>
          <p:cNvSpPr/>
          <p:nvPr/>
        </p:nvSpPr>
        <p:spPr>
          <a:xfrm>
            <a:off x="6735706" y="2556569"/>
            <a:ext cx="4940300" cy="2033753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299A707-4337-6D65-D8A9-310FFE6E9F2A}"/>
              </a:ext>
            </a:extLst>
          </p:cNvPr>
          <p:cNvSpPr/>
          <p:nvPr/>
        </p:nvSpPr>
        <p:spPr>
          <a:xfrm>
            <a:off x="6735706" y="2581970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/>
              <a:t>평가 시스템 </a:t>
            </a:r>
            <a:r>
              <a:rPr lang="en-US" altLang="ko-KR" dirty="0"/>
              <a:t>(run_evaluation.py)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74877481-E1E1-0C5D-B1C3-C5281A893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023685"/>
              </p:ext>
            </p:extLst>
          </p:nvPr>
        </p:nvGraphicFramePr>
        <p:xfrm>
          <a:off x="6735706" y="3154424"/>
          <a:ext cx="49403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300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evaluate_and_create_submission</a:t>
                      </a:r>
                      <a:r>
                        <a:rPr lang="en-US" altLang="ko-KR" sz="1400" dirty="0"/>
                        <a:t>() 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모델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로드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Validation </a:t>
                      </a:r>
                      <a:r>
                        <a:rPr lang="ko-KR" altLang="en-US" sz="1400" dirty="0"/>
                        <a:t>평가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테스트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데이터 예측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/>
                        <a:t>Submission CSV </a:t>
                      </a:r>
                      <a:r>
                        <a:rPr lang="ko-KR" altLang="en-US" sz="1400" dirty="0"/>
                        <a:t>생성</a:t>
                      </a:r>
                      <a:endParaRPr lang="en-US" altLang="ko-KR" sz="14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/>
                        <a:t>결과 시각화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FE4C456-C1B4-9D6F-4409-FE01FA6A71E6}"/>
              </a:ext>
            </a:extLst>
          </p:cNvPr>
          <p:cNvCxnSpPr>
            <a:cxnSpLocks/>
          </p:cNvCxnSpPr>
          <p:nvPr/>
        </p:nvCxnSpPr>
        <p:spPr>
          <a:xfrm flipV="1">
            <a:off x="9095366" y="4622114"/>
            <a:ext cx="0" cy="458163"/>
          </a:xfrm>
          <a:prstGeom prst="straightConnector1">
            <a:avLst/>
          </a:prstGeom>
          <a:ln w="57150" cap="flat" cmpd="sng" algn="ctr">
            <a:solidFill>
              <a:srgbClr val="9F9E9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0ABEAF-1443-0336-2CCF-73CBB069C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89318"/>
              </p:ext>
            </p:extLst>
          </p:nvPr>
        </p:nvGraphicFramePr>
        <p:xfrm>
          <a:off x="701831" y="1785329"/>
          <a:ext cx="4940300" cy="2813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300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</a:tblGrid>
              <a:tr h="2813113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D:\01.project\EntryPrj\data\ (</a:t>
                      </a:r>
                      <a:r>
                        <a:rPr lang="ko-KR" altLang="en-US" sz="1400" dirty="0"/>
                        <a:t>로컬 </a:t>
                      </a:r>
                      <a:r>
                        <a:rPr lang="en-US" altLang="ko-KR" sz="1400" dirty="0"/>
                        <a:t>&amp; </a:t>
                      </a:r>
                      <a:r>
                        <a:rPr lang="ko-KR" altLang="en-US" sz="1400" dirty="0"/>
                        <a:t>구글 드라이브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dirty="0"/>
                        <a:t>├─ </a:t>
                      </a:r>
                      <a:r>
                        <a:rPr lang="en-US" altLang="ko-KR" sz="1400" dirty="0"/>
                        <a:t>1.drug_Image_annotation_allOK/ (91% </a:t>
                      </a: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└──────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vs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annotation</a:t>
                      </a:r>
                      <a:r>
                        <a:rPr lang="ko-KR" altLang="en-US" sz="1400" dirty="0"/>
                        <a:t> 매핑이 된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├─ </a:t>
                      </a:r>
                      <a:r>
                        <a:rPr lang="en-US" altLang="ko-KR" sz="1400" dirty="0"/>
                        <a:t>2.drug_no_image_ok_Anno/ (4% </a:t>
                      </a: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└──────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어노테이션만</a:t>
                      </a:r>
                      <a:r>
                        <a:rPr lang="ko-KR" altLang="en-US" sz="1400" dirty="0"/>
                        <a:t> 존재 </a:t>
                      </a:r>
                      <a:r>
                        <a:rPr lang="en-US" altLang="ko-KR" sz="1400" dirty="0"/>
                        <a:t>+ AI </a:t>
                      </a:r>
                      <a:r>
                        <a:rPr lang="ko-KR" altLang="en-US" sz="1400" dirty="0"/>
                        <a:t>허브 취합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├─ </a:t>
                      </a:r>
                      <a:r>
                        <a:rPr lang="en-US" altLang="ko-KR" sz="1400" dirty="0"/>
                        <a:t>3.drug_ok_Image_no_Anno/ (5% </a:t>
                      </a: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└──────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이미지만 존재 </a:t>
                      </a:r>
                      <a:r>
                        <a:rPr lang="en-US" altLang="ko-KR" sz="1400" dirty="0"/>
                        <a:t>+ AI </a:t>
                      </a:r>
                      <a:r>
                        <a:rPr lang="ko-KR" altLang="en-US" sz="1400" dirty="0"/>
                        <a:t>허브 취합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</a:t>
                      </a:r>
                      <a:r>
                        <a:rPr lang="ko-KR" altLang="en-US" sz="1400" dirty="0"/>
                        <a:t>├─  </a:t>
                      </a:r>
                      <a:r>
                        <a:rPr lang="en-US" altLang="ko-KR" sz="1400" dirty="0" err="1"/>
                        <a:t>test_images</a:t>
                      </a:r>
                      <a:r>
                        <a:rPr lang="en-US" altLang="ko-KR" sz="1400" dirty="0"/>
                        <a:t>/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                 └────테스트 이미지 </a:t>
                      </a:r>
                      <a:r>
                        <a:rPr lang="en-US" altLang="ko-KR" sz="1400" dirty="0"/>
                        <a:t>(Kaggle </a:t>
                      </a:r>
                      <a:r>
                        <a:rPr lang="ko-KR" altLang="en-US" sz="1400" dirty="0"/>
                        <a:t>제출용</a:t>
                      </a:r>
                      <a:r>
                        <a:rPr lang="en-US" altLang="ko-KR" sz="1400" dirty="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E202EB4-D5FB-56DD-44FD-DABC18101A51}"/>
              </a:ext>
            </a:extLst>
          </p:cNvPr>
          <p:cNvCxnSpPr>
            <a:cxnSpLocks/>
          </p:cNvCxnSpPr>
          <p:nvPr/>
        </p:nvCxnSpPr>
        <p:spPr>
          <a:xfrm>
            <a:off x="3171981" y="4688714"/>
            <a:ext cx="0" cy="402774"/>
          </a:xfrm>
          <a:prstGeom prst="straightConnector1">
            <a:avLst/>
          </a:prstGeom>
          <a:ln w="57150" cap="flat" cmpd="sng" algn="ctr">
            <a:solidFill>
              <a:srgbClr val="9F9E9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930698C9-0A0A-E8C6-D221-27F3CCD6DFDA}"/>
              </a:ext>
            </a:extLst>
          </p:cNvPr>
          <p:cNvSpPr/>
          <p:nvPr/>
        </p:nvSpPr>
        <p:spPr>
          <a:xfrm>
            <a:off x="701831" y="5146317"/>
            <a:ext cx="4940300" cy="1195708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noFill/>
          <a:ln w="57150">
            <a:solidFill>
              <a:srgbClr val="5F5F5D">
                <a:alpha val="48000"/>
              </a:srgb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000" dirty="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6C25578-7EB0-02E0-F599-31A7827AF6D6}"/>
              </a:ext>
            </a:extLst>
          </p:cNvPr>
          <p:cNvSpPr/>
          <p:nvPr/>
        </p:nvSpPr>
        <p:spPr>
          <a:xfrm>
            <a:off x="701831" y="5171717"/>
            <a:ext cx="4940300" cy="439149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/>
              <a:t>인프라 계층 </a:t>
            </a:r>
            <a:r>
              <a:rPr lang="en-US" altLang="ko-KR" dirty="0"/>
              <a:t>(</a:t>
            </a: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1FFF5BFC-8EF1-6ABB-1CA4-5EECFE269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04357"/>
              </p:ext>
            </p:extLst>
          </p:nvPr>
        </p:nvGraphicFramePr>
        <p:xfrm>
          <a:off x="701831" y="5759795"/>
          <a:ext cx="49403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767">
                  <a:extLst>
                    <a:ext uri="{9D8B030D-6E8A-4147-A177-3AD203B41FA5}">
                      <a16:colId xmlns:a16="http://schemas.microsoft.com/office/drawing/2014/main" val="1772892839"/>
                    </a:ext>
                  </a:extLst>
                </a:gridCol>
                <a:gridCol w="1646766">
                  <a:extLst>
                    <a:ext uri="{9D8B030D-6E8A-4147-A177-3AD203B41FA5}">
                      <a16:colId xmlns:a16="http://schemas.microsoft.com/office/drawing/2014/main" val="299487615"/>
                    </a:ext>
                  </a:extLst>
                </a:gridCol>
                <a:gridCol w="1646767">
                  <a:extLst>
                    <a:ext uri="{9D8B030D-6E8A-4147-A177-3AD203B41FA5}">
                      <a16:colId xmlns:a16="http://schemas.microsoft.com/office/drawing/2014/main" val="2748048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Pytorch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2.9.0 + cu126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CUDA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12.6+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RunTime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T4 GPU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553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10B05E-1C32-D837-A126-F83613AD8460}"/>
              </a:ext>
            </a:extLst>
          </p:cNvPr>
          <p:cNvCxnSpPr>
            <a:cxnSpLocks/>
          </p:cNvCxnSpPr>
          <p:nvPr/>
        </p:nvCxnSpPr>
        <p:spPr>
          <a:xfrm flipV="1">
            <a:off x="8984876" y="2066657"/>
            <a:ext cx="0" cy="458163"/>
          </a:xfrm>
          <a:prstGeom prst="straightConnector1">
            <a:avLst/>
          </a:prstGeom>
          <a:ln w="57150" cap="flat" cmpd="sng" algn="ctr">
            <a:solidFill>
              <a:srgbClr val="9F9E9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>
            <a:spLocks/>
          </p:cNvSpPr>
          <p:nvPr/>
        </p:nvSpPr>
        <p:spPr>
          <a:xfrm>
            <a:off x="609600" y="2091690"/>
            <a:ext cx="502158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834390" y="565785"/>
            <a:ext cx="991870" cy="22167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3800">
                <a:solidFill>
                  <a:schemeClr val="accent1"/>
                </a:solidFill>
              </a:rPr>
              <a:t>”</a:t>
            </a:r>
            <a:endParaRPr lang="ko-KR" altLang="en-US" sz="13800">
              <a:solidFill>
                <a:schemeClr val="accent1"/>
              </a:solidFill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583565" y="345440"/>
            <a:ext cx="8858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3" name="Rect 0"/>
          <p:cNvCxnSpPr>
            <a:cxnSpLocks/>
          </p:cNvCxnSpPr>
          <p:nvPr/>
        </p:nvCxnSpPr>
        <p:spPr>
          <a:xfrm>
            <a:off x="152400" y="190500"/>
            <a:ext cx="120402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1676400" y="330200"/>
            <a:ext cx="215582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3200">
                <a:latin typeface="Noto Sans KR Black" charset="0"/>
                <a:ea typeface="Noto Sans KR Black" charset="0"/>
              </a:rPr>
              <a:t>모델 연구</a:t>
            </a:r>
          </a:p>
        </p:txBody>
      </p:sp>
      <p:cxnSp>
        <p:nvCxnSpPr>
          <p:cNvPr id="6" name="Rect 0"/>
          <p:cNvCxnSpPr>
            <a:cxnSpLocks/>
          </p:cNvCxnSpPr>
          <p:nvPr/>
        </p:nvCxnSpPr>
        <p:spPr>
          <a:xfrm>
            <a:off x="3022600" y="190500"/>
            <a:ext cx="1435735" cy="635"/>
          </a:xfrm>
          <a:prstGeom prst="line">
            <a:avLst/>
          </a:prstGeom>
          <a:ln w="762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" y="3463925"/>
            <a:ext cx="4791710" cy="2684780"/>
          </a:xfrm>
          <a:prstGeom prst="rect">
            <a:avLst/>
          </a:prstGeom>
          <a:noFill/>
        </p:spPr>
      </p:pic>
      <p:sp>
        <p:nvSpPr>
          <p:cNvPr id="20" name="도형 16"/>
          <p:cNvSpPr>
            <a:spLocks/>
          </p:cNvSpPr>
          <p:nvPr/>
        </p:nvSpPr>
        <p:spPr>
          <a:xfrm>
            <a:off x="6402705" y="2091690"/>
            <a:ext cx="504444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21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40" y="3460750"/>
            <a:ext cx="4811395" cy="2697480"/>
          </a:xfrm>
          <a:prstGeom prst="rect">
            <a:avLst/>
          </a:prstGeom>
          <a:noFill/>
        </p:spPr>
      </p:pic>
      <p:sp>
        <p:nvSpPr>
          <p:cNvPr id="22" name="텍스트 상자 18"/>
          <p:cNvSpPr txBox="1">
            <a:spLocks/>
          </p:cNvSpPr>
          <p:nvPr/>
        </p:nvSpPr>
        <p:spPr>
          <a:xfrm>
            <a:off x="1246505" y="2342515"/>
            <a:ext cx="338709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4000" b="1"/>
              <a:t>YOLOv8</a:t>
            </a:r>
          </a:p>
        </p:txBody>
      </p:sp>
      <p:sp>
        <p:nvSpPr>
          <p:cNvPr id="23" name="텍스트 상자 19"/>
          <p:cNvSpPr txBox="1">
            <a:spLocks/>
          </p:cNvSpPr>
          <p:nvPr/>
        </p:nvSpPr>
        <p:spPr>
          <a:xfrm>
            <a:off x="6903085" y="2352675"/>
            <a:ext cx="4055109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en-US" altLang="ko-KR" sz="4000" b="1"/>
              <a:t>Faster R-CNN</a:t>
            </a:r>
            <a:endParaRPr lang="ko-KR" altLang="en-US" sz="4000" b="1"/>
          </a:p>
        </p:txBody>
      </p:sp>
      <p:sp>
        <p:nvSpPr>
          <p:cNvPr id="24" name="텍스트 상자 20"/>
          <p:cNvSpPr txBox="1">
            <a:spLocks/>
          </p:cNvSpPr>
          <p:nvPr/>
        </p:nvSpPr>
        <p:spPr>
          <a:xfrm>
            <a:off x="1023620" y="1229360"/>
            <a:ext cx="390652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3600" b="1">
                <a:latin typeface="나눔바른고딕" charset="0"/>
                <a:ea typeface="나눔바른고딕" charset="0"/>
              </a:rPr>
              <a:t>모델 선택 방향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>
            <a:spLocks/>
          </p:cNvSpPr>
          <p:nvPr/>
        </p:nvSpPr>
        <p:spPr>
          <a:xfrm>
            <a:off x="589915" y="2101215"/>
            <a:ext cx="502158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834390" y="565785"/>
            <a:ext cx="991870" cy="22167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3800">
                <a:solidFill>
                  <a:schemeClr val="accent1"/>
                </a:solidFill>
              </a:rPr>
              <a:t>”</a:t>
            </a:r>
            <a:endParaRPr lang="ko-KR" altLang="en-US" sz="13800">
              <a:solidFill>
                <a:schemeClr val="accent1"/>
              </a:solidFill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583565" y="345440"/>
            <a:ext cx="8858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3" name="Rect 0"/>
          <p:cNvCxnSpPr>
            <a:cxnSpLocks/>
          </p:cNvCxnSpPr>
          <p:nvPr/>
        </p:nvCxnSpPr>
        <p:spPr>
          <a:xfrm>
            <a:off x="152400" y="190500"/>
            <a:ext cx="120402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1676400" y="330200"/>
            <a:ext cx="215582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3200">
                <a:latin typeface="Noto Sans KR Black" charset="0"/>
                <a:ea typeface="Noto Sans KR Black" charset="0"/>
              </a:rPr>
              <a:t>모델 연구</a:t>
            </a:r>
          </a:p>
        </p:txBody>
      </p:sp>
      <p:cxnSp>
        <p:nvCxnSpPr>
          <p:cNvPr id="6" name="Rect 0"/>
          <p:cNvCxnSpPr>
            <a:cxnSpLocks/>
          </p:cNvCxnSpPr>
          <p:nvPr/>
        </p:nvCxnSpPr>
        <p:spPr>
          <a:xfrm>
            <a:off x="3022600" y="190500"/>
            <a:ext cx="1435735" cy="635"/>
          </a:xfrm>
          <a:prstGeom prst="line">
            <a:avLst/>
          </a:prstGeom>
          <a:ln w="762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 0"/>
          <p:cNvSpPr>
            <a:spLocks/>
          </p:cNvSpPr>
          <p:nvPr/>
        </p:nvSpPr>
        <p:spPr>
          <a:xfrm>
            <a:off x="6247765" y="694055"/>
            <a:ext cx="5158740" cy="565912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025524" y="1239520"/>
            <a:ext cx="305689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3600" b="0"/>
              <a:t>YOLOv8</a:t>
            </a:r>
          </a:p>
        </p:txBody>
      </p:sp>
      <p:pic>
        <p:nvPicPr>
          <p:cNvPr id="26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2260600"/>
            <a:ext cx="4786630" cy="3825875"/>
          </a:xfrm>
          <a:prstGeom prst="rect">
            <a:avLst/>
          </a:prstGeom>
          <a:noFill/>
        </p:spPr>
      </p:pic>
      <p:sp>
        <p:nvSpPr>
          <p:cNvPr id="28" name="도형 29"/>
          <p:cNvSpPr>
            <a:spLocks/>
          </p:cNvSpPr>
          <p:nvPr/>
        </p:nvSpPr>
        <p:spPr>
          <a:xfrm>
            <a:off x="6352540" y="816610"/>
            <a:ext cx="4939030" cy="5400675"/>
          </a:xfrm>
          <a:prstGeom prst="rect">
            <a:avLst/>
          </a:prstGeom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7" name="텍스트 상자 28"/>
          <p:cNvSpPr txBox="1">
            <a:spLocks/>
          </p:cNvSpPr>
          <p:nvPr/>
        </p:nvSpPr>
        <p:spPr>
          <a:xfrm>
            <a:off x="6530975" y="811530"/>
            <a:ext cx="4646930" cy="54940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sz="2000" b="1">
                <a:solidFill>
                  <a:srgbClr val="FFFFFF"/>
                </a:solidFill>
              </a:rPr>
              <a:t>장점</a:t>
            </a:r>
            <a:endParaRPr lang="ko-KR" altLang="en-US" sz="20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추론 속도 우수 (Real-time 가능) : </a:t>
            </a:r>
            <a:r>
              <a:rPr sz="1400" b="1">
                <a:solidFill>
                  <a:srgbClr val="FFFFFF"/>
                </a:solidFill>
              </a:rPr>
              <a:t>단일 단계 구조</a:t>
            </a:r>
            <a:r>
              <a:rPr sz="1400">
                <a:solidFill>
                  <a:srgbClr val="FFFFFF"/>
                </a:solidFill>
              </a:rPr>
              <a:t>로 지연 시간이 짧고 처리량이 높음.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배포 및 운영 용이 : 모델 구조와 추론 파이프라인이 비교적 </a:t>
            </a:r>
            <a:r>
              <a:rPr sz="1400" b="1">
                <a:solidFill>
                  <a:srgbClr val="FFFFFF"/>
                </a:solidFill>
              </a:rPr>
              <a:t>단순</a:t>
            </a:r>
            <a:r>
              <a:rPr sz="1400">
                <a:solidFill>
                  <a:srgbClr val="FFFFFF"/>
                </a:solidFill>
              </a:rPr>
              <a:t> ⇒ </a:t>
            </a:r>
            <a:r>
              <a:rPr sz="1400" b="1">
                <a:solidFill>
                  <a:srgbClr val="FFFFFF"/>
                </a:solidFill>
              </a:rPr>
              <a:t>서비스 적용(웹/모바일)에 유리</a:t>
            </a:r>
            <a:r>
              <a:rPr sz="1400">
                <a:solidFill>
                  <a:srgbClr val="FFFFFF"/>
                </a:solidFill>
              </a:rPr>
              <a:t>함.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튜닝 포인트가 명확하여 개선 사이클이 빠름 : 개선 방향을 실험적으로 빠르게 반복하기 용이함.</a:t>
            </a:r>
            <a:endParaRPr lang="ko-KR" altLang="en-US" sz="140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endParaRPr lang="ko-KR" altLang="en-US" sz="140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sz="2000" b="1">
                <a:solidFill>
                  <a:srgbClr val="FFFFFF"/>
                </a:solidFill>
              </a:rPr>
              <a:t>단점</a:t>
            </a:r>
            <a:endParaRPr lang="ko-KR" altLang="en-US" sz="20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정밀한 박스 품질에서의 한계 : 전반적으로 빠르지만, 객체 경계를 타이트하게 맞춰야 하는 상황에는 2-Stage 계열보다 박스 정밀도가 불리할 수 있음.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객체 밀집 장면에서의 성능 저하 기능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쵤영 환경 변화(조명/배경)에 민감 ⇒ </a:t>
            </a:r>
            <a:r>
              <a:rPr sz="1400" b="1">
                <a:solidFill>
                  <a:srgbClr val="FFFFFF"/>
                </a:solidFill>
              </a:rPr>
              <a:t>도메인 다양화와 증강 전략 필요.</a:t>
            </a:r>
            <a:endParaRPr lang="ko-KR" altLang="en-US" sz="14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>
            <a:spLocks/>
          </p:cNvSpPr>
          <p:nvPr/>
        </p:nvSpPr>
        <p:spPr>
          <a:xfrm>
            <a:off x="589915" y="2101215"/>
            <a:ext cx="502158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834390" y="565785"/>
            <a:ext cx="991870" cy="22167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3800">
                <a:solidFill>
                  <a:schemeClr val="accent1"/>
                </a:solidFill>
              </a:rPr>
              <a:t>”</a:t>
            </a:r>
            <a:endParaRPr lang="ko-KR" altLang="en-US" sz="13800">
              <a:solidFill>
                <a:schemeClr val="accent1"/>
              </a:solidFill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583565" y="345440"/>
            <a:ext cx="8858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3" name="Rect 0"/>
          <p:cNvCxnSpPr>
            <a:cxnSpLocks/>
          </p:cNvCxnSpPr>
          <p:nvPr/>
        </p:nvCxnSpPr>
        <p:spPr>
          <a:xfrm>
            <a:off x="152400" y="190500"/>
            <a:ext cx="120402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1676400" y="330200"/>
            <a:ext cx="215582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3200">
                <a:latin typeface="Noto Sans KR Black" charset="0"/>
                <a:ea typeface="Noto Sans KR Black" charset="0"/>
              </a:rPr>
              <a:t>모델 연구</a:t>
            </a:r>
          </a:p>
        </p:txBody>
      </p:sp>
      <p:cxnSp>
        <p:nvCxnSpPr>
          <p:cNvPr id="6" name="Rect 0"/>
          <p:cNvCxnSpPr>
            <a:cxnSpLocks/>
          </p:cNvCxnSpPr>
          <p:nvPr/>
        </p:nvCxnSpPr>
        <p:spPr>
          <a:xfrm>
            <a:off x="3022600" y="190500"/>
            <a:ext cx="1435735" cy="635"/>
          </a:xfrm>
          <a:prstGeom prst="line">
            <a:avLst/>
          </a:prstGeom>
          <a:ln w="762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 0"/>
          <p:cNvSpPr>
            <a:spLocks/>
          </p:cNvSpPr>
          <p:nvPr/>
        </p:nvSpPr>
        <p:spPr>
          <a:xfrm>
            <a:off x="6247765" y="694055"/>
            <a:ext cx="5158740" cy="565912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857885" y="1217930"/>
            <a:ext cx="448056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3600" b="0"/>
              <a:t>Faster R-CNN</a:t>
            </a: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6352540" y="816610"/>
            <a:ext cx="4939030" cy="5400675"/>
          </a:xfrm>
          <a:prstGeom prst="rect">
            <a:avLst/>
          </a:prstGeom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6530975" y="811530"/>
            <a:ext cx="4646930" cy="5401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sz="2000" b="1">
                <a:solidFill>
                  <a:srgbClr val="FFFFFF"/>
                </a:solidFill>
              </a:rPr>
              <a:t>장점</a:t>
            </a:r>
            <a:endParaRPr lang="ko-KR" altLang="en-US" sz="20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높은 검출 정확도 : </a:t>
            </a:r>
            <a:r>
              <a:rPr sz="1400" b="1">
                <a:solidFill>
                  <a:srgbClr val="FFFFFF"/>
                </a:solidFill>
              </a:rPr>
              <a:t>2-Stage 구조</a:t>
            </a:r>
            <a:r>
              <a:rPr sz="1400">
                <a:solidFill>
                  <a:srgbClr val="FFFFFF"/>
                </a:solidFill>
              </a:rPr>
              <a:t>⇒ 전반적으로 </a:t>
            </a:r>
            <a:r>
              <a:rPr sz="1400" b="1">
                <a:solidFill>
                  <a:srgbClr val="FFFFFF"/>
                </a:solidFill>
              </a:rPr>
              <a:t>안정적인 정확도 확보 가능.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작은 물체 검출에 유리한 설계 가능, 복잡한 배경/조명 변화에서 상대적으로 견고.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확장성 : 동일한 프레임워크에서 Mask R-CNN(세그멘테이션), Cascade(정밀도 강화) 등으로 확장 가능하여, 요구 성능에 맞춰 </a:t>
            </a:r>
            <a:r>
              <a:rPr sz="1400" b="1">
                <a:solidFill>
                  <a:srgbClr val="FFFFFF"/>
                </a:solidFill>
              </a:rPr>
              <a:t>고도화</a:t>
            </a:r>
            <a:r>
              <a:rPr sz="1400">
                <a:solidFill>
                  <a:srgbClr val="FFFFFF"/>
                </a:solidFill>
              </a:rPr>
              <a:t>하기 좋음.</a:t>
            </a:r>
            <a:endParaRPr lang="ko-KR" altLang="en-US" sz="140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endParaRPr lang="ko-KR" altLang="en-US" sz="100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sz="2000" b="1">
                <a:solidFill>
                  <a:srgbClr val="FFFFFF"/>
                </a:solidFill>
              </a:rPr>
              <a:t>단점</a:t>
            </a:r>
            <a:endParaRPr lang="ko-KR" altLang="en-US" sz="20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추론 속도 및 연산 비용 부담 : YOLO 대비 추론 지연과 운영 비용이 큼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파이프라인 복잡도 및 튜닝 난이도</a:t>
            </a:r>
            <a:endParaRPr lang="ko-KR" altLang="en-US" sz="14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sz="1400">
                <a:solidFill>
                  <a:srgbClr val="FFFFFF"/>
                </a:solidFill>
              </a:rPr>
              <a:t>실시간 서비스 제약 : 실시간 처리 요구가 높은 서비스(모바일/웹 실시간)에서는 </a:t>
            </a:r>
            <a:r>
              <a:rPr sz="1400" b="1">
                <a:solidFill>
                  <a:srgbClr val="FFFFFF"/>
                </a:solidFill>
              </a:rPr>
              <a:t>단독 메인 검출기</a:t>
            </a:r>
            <a:r>
              <a:rPr sz="1400">
                <a:solidFill>
                  <a:srgbClr val="FFFFFF"/>
                </a:solidFill>
              </a:rPr>
              <a:t>로 쓰기 어려움.</a:t>
            </a:r>
            <a:endParaRPr lang="ko-KR" altLang="en-US" sz="14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ko-KR" altLang="en-US" sz="1200" b="1">
              <a:solidFill>
                <a:srgbClr val="FFFFFF"/>
              </a:solidFill>
            </a:endParaRPr>
          </a:p>
        </p:txBody>
      </p:sp>
      <p:pic>
        <p:nvPicPr>
          <p:cNvPr id="29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5" y="2259965"/>
            <a:ext cx="4688840" cy="39363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 0"/>
          <p:cNvSpPr>
            <a:spLocks/>
          </p:cNvSpPr>
          <p:nvPr/>
        </p:nvSpPr>
        <p:spPr>
          <a:xfrm>
            <a:off x="589915" y="2101215"/>
            <a:ext cx="5021580" cy="425196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834390" y="565785"/>
            <a:ext cx="991870" cy="22167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13800">
                <a:solidFill>
                  <a:schemeClr val="accent1"/>
                </a:solidFill>
              </a:rPr>
              <a:t>”</a:t>
            </a:r>
            <a:endParaRPr lang="ko-KR" altLang="en-US" sz="13800">
              <a:solidFill>
                <a:schemeClr val="accent1"/>
              </a:solidFill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583565" y="345440"/>
            <a:ext cx="8858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3" name="Rect 0"/>
          <p:cNvCxnSpPr>
            <a:cxnSpLocks/>
          </p:cNvCxnSpPr>
          <p:nvPr/>
        </p:nvCxnSpPr>
        <p:spPr>
          <a:xfrm>
            <a:off x="152400" y="190500"/>
            <a:ext cx="120402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1676400" y="330200"/>
            <a:ext cx="215582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3200">
                <a:latin typeface="Noto Sans KR Black" charset="0"/>
                <a:ea typeface="Noto Sans KR Black" charset="0"/>
              </a:rPr>
              <a:t>모델 연구</a:t>
            </a:r>
          </a:p>
        </p:txBody>
      </p:sp>
      <p:cxnSp>
        <p:nvCxnSpPr>
          <p:cNvPr id="6" name="Rect 0"/>
          <p:cNvCxnSpPr>
            <a:cxnSpLocks/>
          </p:cNvCxnSpPr>
          <p:nvPr/>
        </p:nvCxnSpPr>
        <p:spPr>
          <a:xfrm>
            <a:off x="3022600" y="190500"/>
            <a:ext cx="1435735" cy="635"/>
          </a:xfrm>
          <a:prstGeom prst="line">
            <a:avLst/>
          </a:prstGeom>
          <a:ln w="762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 0"/>
          <p:cNvSpPr>
            <a:spLocks/>
          </p:cNvSpPr>
          <p:nvPr/>
        </p:nvSpPr>
        <p:spPr>
          <a:xfrm>
            <a:off x="6247765" y="694055"/>
            <a:ext cx="5158740" cy="5659120"/>
          </a:xfrm>
          <a:prstGeom prst="rect">
            <a:avLst/>
          </a:prstGeom>
          <a:solidFill>
            <a:schemeClr val="accent3">
              <a:alpha val="4788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753110" y="1249680"/>
            <a:ext cx="427101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3600" b="1"/>
              <a:t>모델 선택 전략</a:t>
            </a:r>
          </a:p>
        </p:txBody>
      </p:sp>
      <p:sp>
        <p:nvSpPr>
          <p:cNvPr id="29" name="도형 34"/>
          <p:cNvSpPr>
            <a:spLocks/>
          </p:cNvSpPr>
          <p:nvPr/>
        </p:nvSpPr>
        <p:spPr>
          <a:xfrm>
            <a:off x="6384290" y="805815"/>
            <a:ext cx="4888230" cy="5432425"/>
          </a:xfrm>
          <a:prstGeom prst="rect">
            <a:avLst/>
          </a:prstGeom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6447155" y="905510"/>
            <a:ext cx="4667885" cy="5283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r>
              <a:rPr sz="1500">
                <a:solidFill>
                  <a:srgbClr val="FFFFFF"/>
                </a:solidFill>
              </a:rPr>
              <a:t>YOLO는 추론 속도와 경량성이 뛰어나 실시간 서비스 및 대량 이미지 처리에서 1차 알약 검출기로 적합하다.</a:t>
            </a:r>
            <a:endParaRPr lang="ko-KR" altLang="en-US" sz="15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r>
              <a:rPr sz="1500">
                <a:solidFill>
                  <a:srgbClr val="FFFFFF"/>
                </a:solidFill>
              </a:rPr>
              <a:t>반면 Faster R-CNN은 2-Stage 구조로 후보 영역을 정밀하게 판별하여, 작은 알약이나 복잡한 배경에서 정확도 향상을 기대할 수 있다.</a:t>
            </a:r>
            <a:endParaRPr lang="ko-KR" altLang="en-US" sz="15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r>
              <a:rPr sz="1500">
                <a:solidFill>
                  <a:srgbClr val="FFFFFF"/>
                </a:solidFill>
              </a:rPr>
              <a:t>따라서 운영 관점에서는 </a:t>
            </a:r>
            <a:r>
              <a:rPr sz="1500" b="1">
                <a:solidFill>
                  <a:srgbClr val="FFFFFF"/>
                </a:solidFill>
              </a:rPr>
              <a:t>YOLO를 기본 검출기로 사용</a:t>
            </a:r>
            <a:r>
              <a:rPr sz="1500">
                <a:solidFill>
                  <a:srgbClr val="FFFFFF"/>
                </a:solidFill>
              </a:rPr>
              <a:t>하고, </a:t>
            </a:r>
            <a:r>
              <a:rPr sz="1500" b="1">
                <a:solidFill>
                  <a:srgbClr val="FFFFFF"/>
                </a:solidFill>
              </a:rPr>
              <a:t>신뢰도가 낮거나 겹침·난이도가 높은 사례에 한해 Faster R-CNN으로 2차 검증</a:t>
            </a:r>
            <a:r>
              <a:rPr sz="1500">
                <a:solidFill>
                  <a:srgbClr val="FFFFFF"/>
                </a:solidFill>
              </a:rPr>
              <a:t> 하는 구성이 효율적이라고 판단된다. ⇒ 이 방식은 전체 처리 속도를 유지하면서도, 어려운 샘플에서의 오탐·미탐을 줄여 최종 성능을 끌어올릴 수 있다.</a:t>
            </a:r>
            <a:endParaRPr lang="ko-KR" altLang="en-US" sz="1500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r>
              <a:rPr sz="1500">
                <a:solidFill>
                  <a:srgbClr val="FFFFFF"/>
                </a:solidFill>
              </a:rPr>
              <a:t>본 프로젝트에서는 제공된 데이터에 따라 </a:t>
            </a:r>
            <a:r>
              <a:rPr sz="1500" b="1">
                <a:solidFill>
                  <a:srgbClr val="FFFFFF"/>
                </a:solidFill>
              </a:rPr>
              <a:t>속도 기반 YOLO와 정확도 보강용 Faster R-CNN 두가지 모델을 비교하여 최적의 결과를 도출할 수 있는 모델을 선택하였다.</a:t>
            </a:r>
            <a:endParaRPr lang="ko-KR" altLang="en-US" sz="1500" b="1">
              <a:solidFill>
                <a:srgbClr val="FFFFFF"/>
              </a:solidFill>
            </a:endParaRPr>
          </a:p>
          <a:p>
            <a:pPr marL="228600" indent="-228600">
              <a:lnSpc>
                <a:spcPct val="150000"/>
              </a:lnSpc>
              <a:buFont typeface="나눔바른고딕"/>
              <a:buChar char="•"/>
            </a:pPr>
            <a:endParaRPr lang="ko-KR" altLang="en-US" sz="1500" b="0">
              <a:solidFill>
                <a:srgbClr val="FFFFFF"/>
              </a:solidFill>
            </a:endParaRPr>
          </a:p>
        </p:txBody>
      </p:sp>
      <p:pic>
        <p:nvPicPr>
          <p:cNvPr id="30" name="그림 35" descr="/temp/fImage46498186775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" y="2533015"/>
            <a:ext cx="4813300" cy="30981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1813</Words>
  <Application>Microsoft Office PowerPoint</Application>
  <PresentationFormat>와이드스크린</PresentationFormat>
  <Paragraphs>320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Noto Sans KR Black</vt:lpstr>
      <vt:lpstr>Noto Sans KR DemiLight</vt:lpstr>
      <vt:lpstr>Noto Sans KR Medium</vt:lpstr>
      <vt:lpstr>Noto Serif KR Black</vt:lpstr>
      <vt:lpstr>Source Sans</vt:lpstr>
      <vt:lpstr>나눔바른고딕</vt:lpstr>
      <vt:lpstr>맑은 고딕</vt:lpstr>
      <vt:lpstr>Arial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우정 장</cp:lastModifiedBy>
  <cp:revision>35</cp:revision>
  <cp:lastPrinted>2025-12-22T06:41:08Z</cp:lastPrinted>
  <dcterms:created xsi:type="dcterms:W3CDTF">2021-10-22T06:13:27Z</dcterms:created>
  <dcterms:modified xsi:type="dcterms:W3CDTF">2025-12-22T06:41:10Z</dcterms:modified>
</cp:coreProperties>
</file>